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0" r:id="rId2"/>
    <p:sldId id="271" r:id="rId3"/>
    <p:sldId id="274" r:id="rId4"/>
    <p:sldId id="287" r:id="rId5"/>
    <p:sldId id="319" r:id="rId6"/>
    <p:sldId id="275" r:id="rId7"/>
    <p:sldId id="276" r:id="rId8"/>
    <p:sldId id="273" r:id="rId9"/>
    <p:sldId id="277" r:id="rId10"/>
    <p:sldId id="278" r:id="rId11"/>
    <p:sldId id="279" r:id="rId12"/>
    <p:sldId id="280" r:id="rId13"/>
    <p:sldId id="281" r:id="rId14"/>
    <p:sldId id="282" r:id="rId15"/>
    <p:sldId id="288" r:id="rId16"/>
    <p:sldId id="283" r:id="rId17"/>
    <p:sldId id="284" r:id="rId18"/>
    <p:sldId id="285" r:id="rId19"/>
    <p:sldId id="289" r:id="rId20"/>
    <p:sldId id="28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10" autoAdjust="0"/>
    <p:restoredTop sz="92806" autoAdjust="0"/>
  </p:normalViewPr>
  <p:slideViewPr>
    <p:cSldViewPr snapToGrid="0">
      <p:cViewPr varScale="1">
        <p:scale>
          <a:sx n="148" d="100"/>
          <a:sy n="148" d="100"/>
        </p:scale>
        <p:origin x="27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A07BC-9955-4432-B6D5-B968173BB741}" type="datetimeFigureOut">
              <a:rPr lang="en-US" smtClean="0"/>
              <a:t>8/19/2024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0D9CC-0138-4118-BAC1-A4B66E837207}" type="slidenum">
              <a:rPr lang="en-US" smtClean="0"/>
              <a:t>‹#›</a:t>
            </a:fld>
            <a:endParaRPr lang="en-US"/>
          </a:p>
        </p:txBody>
      </p:sp>
    </p:spTree>
    <p:extLst>
      <p:ext uri="{BB962C8B-B14F-4D97-AF65-F5344CB8AC3E}">
        <p14:creationId xmlns:p14="http://schemas.microsoft.com/office/powerpoint/2010/main" val="113963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current method for modeling our escapement estimates, I wanted to highlight a couple of historical methods that use mark-recapture data to estimate abundance in a population. It’s important to see the base of mark-recapture models, to then understand why we use our current methods.</a:t>
            </a:r>
          </a:p>
          <a:p>
            <a:r>
              <a:rPr lang="en-US" dirty="0"/>
              <a:t>The classic mark-recapture estimator is known as a Lincoln-Peterson, which uses an initial marking period in which fish in the population are captured and marked (K), followed by a single recapture period, in which fish are captured (n) and the number of marked fish is counted (k). We can then estimate the abundance of fish in the population as a ratio between the number of fish caught in the recapture period multiplied by the number of fish marked initially, divided by the number of marked fish in the recapture period.</a:t>
            </a:r>
          </a:p>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374737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’30s the Lincoln-Petersen estimate was updated by Zoe Emily Schnabel (and later expanded upon by Milner Schaefer in 1951), into what's known as a Schnabel estimator. This method allow for multiple series of capture/recapture periods used as a series of Lincoln-Peterson estimates, which allowed for more accurate estimates of abundance using a more intense field survey method. </a:t>
            </a:r>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4081261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whenever we are talking about creating a model of a population, or estimating a population, we have to make assumptions about the real world to translate into our model. The LP and Schnabel estimates had the following assumptions</a:t>
            </a:r>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329484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most of your probably know, our survey populations violate several of those assumptions, and not in insignificant ways. We know that in our carcass surveys, new carcasses are being added to the system over the course of the survey, as well as being removed before or after detection through a variety of methods. Also we can assume that there are a variety of factors that can cause some carcasses to be more likely to be captured or recaptured than other carcasses, factors that are attributed to the carcass (such as size), or environmental factors such as flow or turbidity.</a:t>
            </a:r>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dirty="0"/>
          </a:p>
        </p:txBody>
      </p:sp>
    </p:spTree>
    <p:extLst>
      <p:ext uri="{BB962C8B-B14F-4D97-AF65-F5344CB8AC3E}">
        <p14:creationId xmlns:p14="http://schemas.microsoft.com/office/powerpoint/2010/main" val="785437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a:p>
        </p:txBody>
      </p:sp>
    </p:spTree>
    <p:extLst>
      <p:ext uri="{BB962C8B-B14F-4D97-AF65-F5344CB8AC3E}">
        <p14:creationId xmlns:p14="http://schemas.microsoft.com/office/powerpoint/2010/main" val="2978960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818011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Basically it’s saying the abundance of carcasses at time </a:t>
            </a:r>
            <a:r>
              <a:rPr lang="en-US" sz="1800" b="0" i="0" u="none" strike="noStrike" baseline="0" dirty="0">
                <a:latin typeface="LatinModernMath-Regular-Identity-H"/>
              </a:rPr>
              <a:t>𝑗 </a:t>
            </a:r>
            <a:r>
              <a:rPr lang="en-US" sz="1800" b="0" i="0" u="none" strike="noStrike" baseline="0" dirty="0">
                <a:latin typeface="LMRoman10-Regular-Identity-H"/>
              </a:rPr>
              <a:t>is equal to the sum of all the carcasses captured during that period divided by their capture probability.</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dirty="0"/>
          </a:p>
        </p:txBody>
      </p:sp>
    </p:spTree>
    <p:extLst>
      <p:ext uri="{BB962C8B-B14F-4D97-AF65-F5344CB8AC3E}">
        <p14:creationId xmlns:p14="http://schemas.microsoft.com/office/powerpoint/2010/main" val="3638590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Typically the total population estimate </a:t>
            </a:r>
            <a:r>
              <a:rPr lang="en-US" sz="1800" b="0" i="0" u="none" strike="noStrike" baseline="0" dirty="0">
                <a:solidFill>
                  <a:srgbClr val="000000"/>
                </a:solidFill>
                <a:latin typeface="LatinModernMath-Regular-Identity-H"/>
              </a:rPr>
              <a:t>𝑁̂ </a:t>
            </a:r>
            <a:r>
              <a:rPr lang="en-US" sz="1800" b="0" i="0" u="none" strike="noStrike" baseline="0" dirty="0">
                <a:solidFill>
                  <a:srgbClr val="000000"/>
                </a:solidFill>
                <a:latin typeface="LMRoman10-Regular-Identity-H"/>
              </a:rPr>
              <a:t>is calculated by taking the average value of </a:t>
            </a:r>
            <a:r>
              <a:rPr lang="en-US" sz="1800" b="0" i="0" u="none" strike="noStrike" baseline="0" dirty="0">
                <a:solidFill>
                  <a:srgbClr val="000000"/>
                </a:solidFill>
                <a:latin typeface="LatinModernMath-Regular-Identity-H"/>
              </a:rPr>
              <a:t>𝑁𝑗̂ </a:t>
            </a:r>
            <a:r>
              <a:rPr lang="en-US" sz="1800" b="0" i="0" u="none" strike="noStrike" baseline="0" dirty="0">
                <a:solidFill>
                  <a:srgbClr val="000000"/>
                </a:solidFill>
                <a:latin typeface="LMRoman10-Regular-Identity-H"/>
              </a:rPr>
              <a:t>, however there are problems with this method when many individuals are entering and leaving the population during the survey. This can be improved by using a </a:t>
            </a:r>
            <a:r>
              <a:rPr lang="en-US" sz="1800" b="0" i="1" u="none" strike="noStrike" baseline="0" dirty="0">
                <a:solidFill>
                  <a:srgbClr val="000000"/>
                </a:solidFill>
                <a:latin typeface="LMRoman10-Italic-Identity-H"/>
              </a:rPr>
              <a:t>superpopulation </a:t>
            </a:r>
            <a:r>
              <a:rPr lang="en-US" sz="1800" b="0" i="0" u="none" strike="noStrike" baseline="0" dirty="0">
                <a:solidFill>
                  <a:srgbClr val="000000"/>
                </a:solidFill>
                <a:latin typeface="LMRoman10-Regular-Identity-H"/>
              </a:rPr>
              <a:t>modification to estimate total escapement</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dirty="0"/>
          </a:p>
        </p:txBody>
      </p:sp>
    </p:spTree>
    <p:extLst>
      <p:ext uri="{BB962C8B-B14F-4D97-AF65-F5344CB8AC3E}">
        <p14:creationId xmlns:p14="http://schemas.microsoft.com/office/powerpoint/2010/main" val="1990306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dirty="0"/>
          </a:p>
        </p:txBody>
      </p:sp>
    </p:spTree>
    <p:extLst>
      <p:ext uri="{BB962C8B-B14F-4D97-AF65-F5344CB8AC3E}">
        <p14:creationId xmlns:p14="http://schemas.microsoft.com/office/powerpoint/2010/main" val="3096976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Typically the total population estimate </a:t>
            </a:r>
            <a:r>
              <a:rPr lang="en-US" sz="1800" b="0" i="0" u="none" strike="noStrike" baseline="0" dirty="0">
                <a:solidFill>
                  <a:srgbClr val="000000"/>
                </a:solidFill>
                <a:latin typeface="LatinModernMath-Regular-Identity-H"/>
              </a:rPr>
              <a:t>𝑁̂ </a:t>
            </a:r>
            <a:r>
              <a:rPr lang="en-US" sz="1800" b="0" i="0" u="none" strike="noStrike" baseline="0" dirty="0">
                <a:solidFill>
                  <a:srgbClr val="000000"/>
                </a:solidFill>
                <a:latin typeface="LMRoman10-Regular-Identity-H"/>
              </a:rPr>
              <a:t>is calculated by taking the average value of </a:t>
            </a:r>
            <a:r>
              <a:rPr lang="en-US" sz="1800" b="0" i="0" u="none" strike="noStrike" baseline="0" dirty="0">
                <a:solidFill>
                  <a:srgbClr val="000000"/>
                </a:solidFill>
                <a:latin typeface="LatinModernMath-Regular-Identity-H"/>
              </a:rPr>
              <a:t>𝑁𝑗̂ </a:t>
            </a:r>
            <a:r>
              <a:rPr lang="en-US" sz="1800" b="0" i="0" u="none" strike="noStrike" baseline="0" dirty="0">
                <a:solidFill>
                  <a:srgbClr val="000000"/>
                </a:solidFill>
                <a:latin typeface="LMRoman10-Regular-Identity-H"/>
              </a:rPr>
              <a:t>, however there are problems with this method when many individuals are entering and leaving the population during the survey. This can be improved by using a </a:t>
            </a:r>
            <a:r>
              <a:rPr lang="en-US" sz="1800" b="0" i="1" u="none" strike="noStrike" baseline="0" dirty="0">
                <a:solidFill>
                  <a:srgbClr val="000000"/>
                </a:solidFill>
                <a:latin typeface="LMRoman10-Italic-Identity-H"/>
              </a:rPr>
              <a:t>superpopulation </a:t>
            </a:r>
            <a:r>
              <a:rPr lang="en-US" sz="1800" b="0" i="0" u="none" strike="noStrike" baseline="0" dirty="0">
                <a:solidFill>
                  <a:srgbClr val="000000"/>
                </a:solidFill>
                <a:latin typeface="LMRoman10-Regular-Identity-H"/>
              </a:rPr>
              <a:t>modification to estimate total escapement</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dirty="0"/>
          </a:p>
        </p:txBody>
      </p:sp>
    </p:spTree>
    <p:extLst>
      <p:ext uri="{BB962C8B-B14F-4D97-AF65-F5344CB8AC3E}">
        <p14:creationId xmlns:p14="http://schemas.microsoft.com/office/powerpoint/2010/main" val="647732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3247338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a:p>
        </p:txBody>
      </p:sp>
    </p:spTree>
    <p:extLst>
      <p:ext uri="{BB962C8B-B14F-4D97-AF65-F5344CB8AC3E}">
        <p14:creationId xmlns:p14="http://schemas.microsoft.com/office/powerpoint/2010/main" val="15709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143305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131465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335705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1428032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3944971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31318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1080-496F-F28D-6ABD-A698C61FD9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00F517-FCE6-FD7B-C250-2DC06B6C3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AA5ED4-BF7C-4C88-79B7-E0E457E5BA57}"/>
              </a:ext>
            </a:extLst>
          </p:cNvPr>
          <p:cNvSpPr>
            <a:spLocks noGrp="1"/>
          </p:cNvSpPr>
          <p:nvPr>
            <p:ph type="dt" sz="half" idx="10"/>
          </p:nvPr>
        </p:nvSpPr>
        <p:spPr/>
        <p:txBody>
          <a:bodyPr/>
          <a:lstStyle/>
          <a:p>
            <a:fld id="{A7CAAB55-CCA3-4F0F-89AE-EB4E498E38A6}" type="datetimeFigureOut">
              <a:rPr lang="en-US" smtClean="0"/>
              <a:t>8/19/2024</a:t>
            </a:fld>
            <a:endParaRPr lang="en-US"/>
          </a:p>
        </p:txBody>
      </p:sp>
      <p:sp>
        <p:nvSpPr>
          <p:cNvPr id="5" name="Footer Placeholder 4">
            <a:extLst>
              <a:ext uri="{FF2B5EF4-FFF2-40B4-BE49-F238E27FC236}">
                <a16:creationId xmlns:a16="http://schemas.microsoft.com/office/drawing/2014/main" id="{95D0E0A1-BDFD-2962-E111-8569EFAD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190B2-A030-5EF3-6D9A-012ED885ACA2}"/>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314688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4A40-2B5F-852B-A571-A24AA7086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8E95A3-8A68-1DB8-91DC-C8628C3D92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48E12-D759-935F-90BE-DD9620899F53}"/>
              </a:ext>
            </a:extLst>
          </p:cNvPr>
          <p:cNvSpPr>
            <a:spLocks noGrp="1"/>
          </p:cNvSpPr>
          <p:nvPr>
            <p:ph type="dt" sz="half" idx="10"/>
          </p:nvPr>
        </p:nvSpPr>
        <p:spPr/>
        <p:txBody>
          <a:bodyPr/>
          <a:lstStyle/>
          <a:p>
            <a:fld id="{A7CAAB55-CCA3-4F0F-89AE-EB4E498E38A6}" type="datetimeFigureOut">
              <a:rPr lang="en-US" smtClean="0"/>
              <a:t>8/19/2024</a:t>
            </a:fld>
            <a:endParaRPr lang="en-US"/>
          </a:p>
        </p:txBody>
      </p:sp>
      <p:sp>
        <p:nvSpPr>
          <p:cNvPr id="5" name="Footer Placeholder 4">
            <a:extLst>
              <a:ext uri="{FF2B5EF4-FFF2-40B4-BE49-F238E27FC236}">
                <a16:creationId xmlns:a16="http://schemas.microsoft.com/office/drawing/2014/main" id="{21F128EB-EC7A-51C5-06C3-A89A59F90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F8948-A357-980D-6C10-4212E1E2B30D}"/>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98717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93C6D-073A-9F4D-3835-8F1AE4E1A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F47D9F-F69C-154E-154E-894399A89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F7C45-65F2-E7D3-CD00-49161F395E11}"/>
              </a:ext>
            </a:extLst>
          </p:cNvPr>
          <p:cNvSpPr>
            <a:spLocks noGrp="1"/>
          </p:cNvSpPr>
          <p:nvPr>
            <p:ph type="dt" sz="half" idx="10"/>
          </p:nvPr>
        </p:nvSpPr>
        <p:spPr/>
        <p:txBody>
          <a:bodyPr/>
          <a:lstStyle/>
          <a:p>
            <a:fld id="{A7CAAB55-CCA3-4F0F-89AE-EB4E498E38A6}" type="datetimeFigureOut">
              <a:rPr lang="en-US" smtClean="0"/>
              <a:t>8/19/2024</a:t>
            </a:fld>
            <a:endParaRPr lang="en-US"/>
          </a:p>
        </p:txBody>
      </p:sp>
      <p:sp>
        <p:nvSpPr>
          <p:cNvPr id="5" name="Footer Placeholder 4">
            <a:extLst>
              <a:ext uri="{FF2B5EF4-FFF2-40B4-BE49-F238E27FC236}">
                <a16:creationId xmlns:a16="http://schemas.microsoft.com/office/drawing/2014/main" id="{22D5B269-3604-EC93-C0D7-BB4B8DF72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45B31-74FE-44DC-3D0C-A6D64144DE83}"/>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4068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54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10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761C-E525-6A67-5AD1-974E8E48C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8D21D-D42D-59F4-4568-72991883F4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532B0-D8A2-FD33-6EF8-2212B7C795B2}"/>
              </a:ext>
            </a:extLst>
          </p:cNvPr>
          <p:cNvSpPr>
            <a:spLocks noGrp="1"/>
          </p:cNvSpPr>
          <p:nvPr>
            <p:ph type="dt" sz="half" idx="10"/>
          </p:nvPr>
        </p:nvSpPr>
        <p:spPr/>
        <p:txBody>
          <a:bodyPr/>
          <a:lstStyle/>
          <a:p>
            <a:fld id="{A7CAAB55-CCA3-4F0F-89AE-EB4E498E38A6}" type="datetimeFigureOut">
              <a:rPr lang="en-US" smtClean="0"/>
              <a:t>8/19/2024</a:t>
            </a:fld>
            <a:endParaRPr lang="en-US"/>
          </a:p>
        </p:txBody>
      </p:sp>
      <p:sp>
        <p:nvSpPr>
          <p:cNvPr id="5" name="Footer Placeholder 4">
            <a:extLst>
              <a:ext uri="{FF2B5EF4-FFF2-40B4-BE49-F238E27FC236}">
                <a16:creationId xmlns:a16="http://schemas.microsoft.com/office/drawing/2014/main" id="{D6D16EBE-F812-7F9F-B6C7-9FC645AC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75DF9-5855-A4FC-8D47-54AD9E35E7E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9822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11B3-9179-788D-032E-1ADEACDC91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ED7A7-B40D-4BCF-5ED4-2B5F96F99C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E469B-6132-2B56-77E6-7C9F2F825C68}"/>
              </a:ext>
            </a:extLst>
          </p:cNvPr>
          <p:cNvSpPr>
            <a:spLocks noGrp="1"/>
          </p:cNvSpPr>
          <p:nvPr>
            <p:ph type="dt" sz="half" idx="10"/>
          </p:nvPr>
        </p:nvSpPr>
        <p:spPr/>
        <p:txBody>
          <a:bodyPr/>
          <a:lstStyle/>
          <a:p>
            <a:fld id="{A7CAAB55-CCA3-4F0F-89AE-EB4E498E38A6}" type="datetimeFigureOut">
              <a:rPr lang="en-US" smtClean="0"/>
              <a:t>8/19/2024</a:t>
            </a:fld>
            <a:endParaRPr lang="en-US"/>
          </a:p>
        </p:txBody>
      </p:sp>
      <p:sp>
        <p:nvSpPr>
          <p:cNvPr id="5" name="Footer Placeholder 4">
            <a:extLst>
              <a:ext uri="{FF2B5EF4-FFF2-40B4-BE49-F238E27FC236}">
                <a16:creationId xmlns:a16="http://schemas.microsoft.com/office/drawing/2014/main" id="{65AA1167-797E-3712-CBE0-BFB5E959E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D61E1-A275-4323-AF2F-6EEBE549592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1940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A1AA-8E66-49A1-1B03-FC224489A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6B3CDF-79E6-59F3-F94D-24B249ED2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880175-E6EB-4302-EA35-838D224647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E88806-A32E-C986-7B97-E43155B70B5B}"/>
              </a:ext>
            </a:extLst>
          </p:cNvPr>
          <p:cNvSpPr>
            <a:spLocks noGrp="1"/>
          </p:cNvSpPr>
          <p:nvPr>
            <p:ph type="dt" sz="half" idx="10"/>
          </p:nvPr>
        </p:nvSpPr>
        <p:spPr/>
        <p:txBody>
          <a:bodyPr/>
          <a:lstStyle/>
          <a:p>
            <a:fld id="{A7CAAB55-CCA3-4F0F-89AE-EB4E498E38A6}" type="datetimeFigureOut">
              <a:rPr lang="en-US" smtClean="0"/>
              <a:t>8/19/2024</a:t>
            </a:fld>
            <a:endParaRPr lang="en-US"/>
          </a:p>
        </p:txBody>
      </p:sp>
      <p:sp>
        <p:nvSpPr>
          <p:cNvPr id="6" name="Footer Placeholder 5">
            <a:extLst>
              <a:ext uri="{FF2B5EF4-FFF2-40B4-BE49-F238E27FC236}">
                <a16:creationId xmlns:a16="http://schemas.microsoft.com/office/drawing/2014/main" id="{346309CD-3E43-34C7-A1EA-E1A6B26AB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2EB69-016B-B882-FDE2-E7AB7B1E8B1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1277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508F5-AC6B-89A6-16D1-A7ADB74100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51936-47C0-2ECF-FAE4-29C3D2C2E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F1E66-A017-2867-5F51-EC0711AFC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B30CB-CFB6-DB99-5C9F-D49CB4B63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D66D83-ED4D-F522-34D7-1190CF7C5E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17D8F0-80AC-BB50-E684-958459EC118E}"/>
              </a:ext>
            </a:extLst>
          </p:cNvPr>
          <p:cNvSpPr>
            <a:spLocks noGrp="1"/>
          </p:cNvSpPr>
          <p:nvPr>
            <p:ph type="dt" sz="half" idx="10"/>
          </p:nvPr>
        </p:nvSpPr>
        <p:spPr/>
        <p:txBody>
          <a:bodyPr/>
          <a:lstStyle/>
          <a:p>
            <a:fld id="{A7CAAB55-CCA3-4F0F-89AE-EB4E498E38A6}" type="datetimeFigureOut">
              <a:rPr lang="en-US" smtClean="0"/>
              <a:t>8/19/2024</a:t>
            </a:fld>
            <a:endParaRPr lang="en-US"/>
          </a:p>
        </p:txBody>
      </p:sp>
      <p:sp>
        <p:nvSpPr>
          <p:cNvPr id="8" name="Footer Placeholder 7">
            <a:extLst>
              <a:ext uri="{FF2B5EF4-FFF2-40B4-BE49-F238E27FC236}">
                <a16:creationId xmlns:a16="http://schemas.microsoft.com/office/drawing/2014/main" id="{C1C30C15-6999-084C-0C48-CF8261C93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B7ACB4-864E-C3FA-1589-96B9BE1BCCD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363603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2993-3239-D910-3D70-8EB76FE8EA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1E8482-73AC-C425-48A5-68E2F3FAAB29}"/>
              </a:ext>
            </a:extLst>
          </p:cNvPr>
          <p:cNvSpPr>
            <a:spLocks noGrp="1"/>
          </p:cNvSpPr>
          <p:nvPr>
            <p:ph type="dt" sz="half" idx="10"/>
          </p:nvPr>
        </p:nvSpPr>
        <p:spPr/>
        <p:txBody>
          <a:bodyPr/>
          <a:lstStyle/>
          <a:p>
            <a:fld id="{A7CAAB55-CCA3-4F0F-89AE-EB4E498E38A6}" type="datetimeFigureOut">
              <a:rPr lang="en-US" smtClean="0"/>
              <a:t>8/19/2024</a:t>
            </a:fld>
            <a:endParaRPr lang="en-US"/>
          </a:p>
        </p:txBody>
      </p:sp>
      <p:sp>
        <p:nvSpPr>
          <p:cNvPr id="4" name="Footer Placeholder 3">
            <a:extLst>
              <a:ext uri="{FF2B5EF4-FFF2-40B4-BE49-F238E27FC236}">
                <a16:creationId xmlns:a16="http://schemas.microsoft.com/office/drawing/2014/main" id="{6740503D-E5F1-23C6-FBCD-118539103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E2FC2-F3DA-13B1-8332-54BBDFD4A05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1247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C4346-2C24-A87E-4915-EC186F1DFB6B}"/>
              </a:ext>
            </a:extLst>
          </p:cNvPr>
          <p:cNvSpPr>
            <a:spLocks noGrp="1"/>
          </p:cNvSpPr>
          <p:nvPr>
            <p:ph type="dt" sz="half" idx="10"/>
          </p:nvPr>
        </p:nvSpPr>
        <p:spPr/>
        <p:txBody>
          <a:bodyPr/>
          <a:lstStyle/>
          <a:p>
            <a:fld id="{A7CAAB55-CCA3-4F0F-89AE-EB4E498E38A6}" type="datetimeFigureOut">
              <a:rPr lang="en-US" smtClean="0"/>
              <a:t>8/19/2024</a:t>
            </a:fld>
            <a:endParaRPr lang="en-US"/>
          </a:p>
        </p:txBody>
      </p:sp>
      <p:sp>
        <p:nvSpPr>
          <p:cNvPr id="3" name="Footer Placeholder 2">
            <a:extLst>
              <a:ext uri="{FF2B5EF4-FFF2-40B4-BE49-F238E27FC236}">
                <a16:creationId xmlns:a16="http://schemas.microsoft.com/office/drawing/2014/main" id="{1C769967-C666-AFAF-3F4F-FE3B6384F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735B41-0872-4B34-8F21-68F7B20B4601}"/>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3500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E5DD-35C6-7598-69D1-C380E1713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47394F-3401-C08E-7C7F-E96F3B019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12BBA-E292-36EA-C2A9-4A21CC617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E756C-79AC-8D1C-001F-452C65449196}"/>
              </a:ext>
            </a:extLst>
          </p:cNvPr>
          <p:cNvSpPr>
            <a:spLocks noGrp="1"/>
          </p:cNvSpPr>
          <p:nvPr>
            <p:ph type="dt" sz="half" idx="10"/>
          </p:nvPr>
        </p:nvSpPr>
        <p:spPr/>
        <p:txBody>
          <a:bodyPr/>
          <a:lstStyle/>
          <a:p>
            <a:fld id="{A7CAAB55-CCA3-4F0F-89AE-EB4E498E38A6}" type="datetimeFigureOut">
              <a:rPr lang="en-US" smtClean="0"/>
              <a:t>8/19/2024</a:t>
            </a:fld>
            <a:endParaRPr lang="en-US"/>
          </a:p>
        </p:txBody>
      </p:sp>
      <p:sp>
        <p:nvSpPr>
          <p:cNvPr id="6" name="Footer Placeholder 5">
            <a:extLst>
              <a:ext uri="{FF2B5EF4-FFF2-40B4-BE49-F238E27FC236}">
                <a16:creationId xmlns:a16="http://schemas.microsoft.com/office/drawing/2014/main" id="{63BC5E64-4FD3-E4E6-6492-FBD0AB1E6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7C6D2-B7A6-0213-912C-BE18FED4E25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5509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F31-A026-B0D8-DD81-D63100A54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726B10-676B-0BBB-0908-874594F8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961F11-D5A7-165D-292A-6AD3073F2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12645-6D8A-6E82-D369-CE8CE57C23DB}"/>
              </a:ext>
            </a:extLst>
          </p:cNvPr>
          <p:cNvSpPr>
            <a:spLocks noGrp="1"/>
          </p:cNvSpPr>
          <p:nvPr>
            <p:ph type="dt" sz="half" idx="10"/>
          </p:nvPr>
        </p:nvSpPr>
        <p:spPr/>
        <p:txBody>
          <a:bodyPr/>
          <a:lstStyle/>
          <a:p>
            <a:fld id="{A7CAAB55-CCA3-4F0F-89AE-EB4E498E38A6}" type="datetimeFigureOut">
              <a:rPr lang="en-US" smtClean="0"/>
              <a:t>8/19/2024</a:t>
            </a:fld>
            <a:endParaRPr lang="en-US"/>
          </a:p>
        </p:txBody>
      </p:sp>
      <p:sp>
        <p:nvSpPr>
          <p:cNvPr id="6" name="Footer Placeholder 5">
            <a:extLst>
              <a:ext uri="{FF2B5EF4-FFF2-40B4-BE49-F238E27FC236}">
                <a16:creationId xmlns:a16="http://schemas.microsoft.com/office/drawing/2014/main" id="{6D52C905-6EBC-003E-F17F-5B0F339BA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A61FF-4A2F-5E17-77BF-AF2A3548A277}"/>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208044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B865A-7368-6201-AC9A-31C89726A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C3B19B-E584-F568-940E-42629B9C0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7FED5-8B43-FEA6-A9F7-F89B0EA69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CAAB55-CCA3-4F0F-89AE-EB4E498E38A6}" type="datetimeFigureOut">
              <a:rPr lang="en-US" smtClean="0"/>
              <a:t>8/19/2024</a:t>
            </a:fld>
            <a:endParaRPr lang="en-US"/>
          </a:p>
        </p:txBody>
      </p:sp>
      <p:sp>
        <p:nvSpPr>
          <p:cNvPr id="5" name="Footer Placeholder 4">
            <a:extLst>
              <a:ext uri="{FF2B5EF4-FFF2-40B4-BE49-F238E27FC236}">
                <a16:creationId xmlns:a16="http://schemas.microsoft.com/office/drawing/2014/main" id="{71C8322F-AD08-12A5-A0DA-4DEAE377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A5B5DB-A508-9308-CC07-D432CB664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9E293E-42DA-4A93-A559-AE35EB9D3C1D}" type="slidenum">
              <a:rPr lang="en-US" smtClean="0"/>
              <a:t>‹#›</a:t>
            </a:fld>
            <a:endParaRPr lang="en-US"/>
          </a:p>
        </p:txBody>
      </p:sp>
    </p:spTree>
    <p:extLst>
      <p:ext uri="{BB962C8B-B14F-4D97-AF65-F5344CB8AC3E}">
        <p14:creationId xmlns:p14="http://schemas.microsoft.com/office/powerpoint/2010/main" val="127812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40.png"/><Relationship Id="rId7" Type="http://schemas.openxmlformats.org/officeDocument/2006/relationships/image" Target="../media/image8.svg"/><Relationship Id="rId12"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sv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sv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wmf"/></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mailto:Arthur.Barros@wildlife.ca.gov"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hyperlink" Target="https://cran.r-project.org/web/packages/Rcpp/index.html" TargetMode="External"/><Relationship Id="rId4" Type="http://schemas.openxmlformats.org/officeDocument/2006/relationships/hyperlink" Target="https://gitlab.com/tmcd/escapem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Introduction and Theory of Mark-Recapture Models</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Lincoln-Petersen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535546"/>
                <a:ext cx="6779180" cy="3865251"/>
              </a:xfrm>
            </p:spPr>
            <p:txBody>
              <a:bodyPr>
                <a:normAutofit/>
              </a:bodyPr>
              <a:lstStyle/>
              <a:p>
                <a:r>
                  <a:rPr lang="en-US" sz="2800" b="1" dirty="0"/>
                  <a:t>M </a:t>
                </a:r>
                <a:r>
                  <a:rPr lang="en-US" sz="2800" dirty="0"/>
                  <a:t>= number of individuals marked and released.</a:t>
                </a:r>
              </a:p>
              <a:p>
                <a:r>
                  <a:rPr lang="en-US" sz="2800" b="1" dirty="0"/>
                  <a:t>C </a:t>
                </a:r>
                <a:r>
                  <a:rPr lang="en-US" sz="2800" dirty="0"/>
                  <a:t>= number of individuals recaptured.</a:t>
                </a:r>
              </a:p>
              <a:p>
                <a:r>
                  <a:rPr lang="en-US" sz="2800" b="1" dirty="0"/>
                  <a:t>R </a:t>
                </a:r>
                <a:r>
                  <a:rPr lang="en-US" sz="2800" dirty="0"/>
                  <a:t>= number of individuals recaptured with marks.</a:t>
                </a:r>
              </a:p>
              <a:p>
                <a14:m>
                  <m:oMath xmlns:m="http://schemas.openxmlformats.org/officeDocument/2006/math">
                    <m:acc>
                      <m:accPr>
                        <m:chr m:val="̂"/>
                        <m:ctrlPr>
                          <a:rPr lang="en-US" sz="2800" b="1" i="1" smtClean="0">
                            <a:latin typeface="Cambria Math" panose="02040503050406030204" pitchFamily="18" charset="0"/>
                          </a:rPr>
                        </m:ctrlPr>
                      </m:accPr>
                      <m:e>
                        <m:r>
                          <a:rPr lang="en-US" sz="2800" b="1" i="0">
                            <a:latin typeface="Cambria Math" panose="02040503050406030204" pitchFamily="18" charset="0"/>
                          </a:rPr>
                          <m:t>𝐍</m:t>
                        </m:r>
                      </m:e>
                    </m:acc>
                  </m:oMath>
                </a14:m>
                <a:r>
                  <a:rPr lang="en-US" sz="2400" b="1" dirty="0"/>
                  <a:t> </a:t>
                </a:r>
                <a:r>
                  <a:rPr lang="en-US" sz="2800" dirty="0"/>
                  <a:t>= estimate of total abundance.</a:t>
                </a:r>
              </a:p>
              <a:p>
                <a:r>
                  <a:rPr lang="en-US" sz="2800" dirty="0"/>
                  <a:t>Only two periods: initial capture/marking and then recapture.</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535546"/>
                <a:ext cx="6779180" cy="3865251"/>
              </a:xfrm>
              <a:blipFill>
                <a:blip r:embed="rId3"/>
                <a:stretch>
                  <a:fillRect l="-1527" t="-2839" r="-2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2D0C86-99B6-3820-65E0-414ED885E0EE}"/>
              </a:ext>
            </a:extLst>
          </p:cNvPr>
          <p:cNvSpPr txBox="1"/>
          <p:nvPr/>
        </p:nvSpPr>
        <p:spPr>
          <a:xfrm>
            <a:off x="73179" y="6293176"/>
            <a:ext cx="11560524" cy="400110"/>
          </a:xfrm>
          <a:prstGeom prst="rect">
            <a:avLst/>
          </a:prstGeom>
          <a:noFill/>
        </p:spPr>
        <p:txBody>
          <a:bodyPr wrap="square" rtlCol="0">
            <a:spAutoFit/>
          </a:bodyPr>
          <a:lstStyle/>
          <a:p>
            <a:pPr algn="l"/>
            <a:r>
              <a:rPr lang="en-US" sz="1000" b="0" i="0" u="none" strike="noStrike" baseline="0" dirty="0">
                <a:solidFill>
                  <a:srgbClr val="000000"/>
                </a:solidFill>
                <a:latin typeface="LMRoman10-Regular-Identity-H"/>
              </a:rPr>
              <a:t>Frederick C. Lincoln. </a:t>
            </a:r>
            <a:r>
              <a:rPr lang="en-US" sz="1000" b="0" i="1" u="none" strike="noStrike" baseline="0" dirty="0">
                <a:solidFill>
                  <a:srgbClr val="000000"/>
                </a:solidFill>
                <a:latin typeface="LMRoman10-Italic-Identity-H"/>
              </a:rPr>
              <a:t>Calculating Waterfowl Abundance on the Basis of Banding Returns</a:t>
            </a:r>
            <a:r>
              <a:rPr lang="en-US" sz="1000" b="0" i="0" u="none" strike="noStrike" baseline="0" dirty="0">
                <a:solidFill>
                  <a:srgbClr val="000000"/>
                </a:solidFill>
                <a:latin typeface="LMRoman10-Regular-Identity-H"/>
              </a:rPr>
              <a:t>. Tech. rep. US Department of Agriculture, 1930. </a:t>
            </a:r>
            <a:r>
              <a:rPr lang="en-US" sz="1000" b="0" i="0" u="none" strike="noStrike" baseline="0" dirty="0" err="1">
                <a:solidFill>
                  <a:srgbClr val="000000"/>
                </a:solidFill>
                <a:latin typeface="LMRoman10-Regular-Identity-H"/>
              </a:rPr>
              <a:t>arXiv</a:t>
            </a:r>
            <a:r>
              <a:rPr lang="en-US" sz="1000" b="0" i="0" u="none" strike="noStrike" baseline="0" dirty="0">
                <a:solidFill>
                  <a:srgbClr val="000000"/>
                </a:solidFill>
                <a:latin typeface="LMRoman10-Regular-Identity-H"/>
              </a:rPr>
              <a:t>: </a:t>
            </a:r>
            <a:r>
              <a:rPr lang="en-US" sz="1000" b="0" i="0" u="none" strike="noStrike" baseline="0" dirty="0">
                <a:solidFill>
                  <a:srgbClr val="0000FF"/>
                </a:solidFill>
                <a:latin typeface="LMRoman10-Regular-Identity-H"/>
              </a:rPr>
              <a:t>arXiv:1011.1669v3</a:t>
            </a:r>
            <a:r>
              <a:rPr lang="en-US" sz="1000" b="0" i="0" u="none" strike="noStrike" baseline="0" dirty="0">
                <a:solidFill>
                  <a:srgbClr val="000000"/>
                </a:solidFill>
                <a:latin typeface="LMRoman10-Regular-Identity-H"/>
              </a:rPr>
              <a:t>.</a:t>
            </a:r>
          </a:p>
          <a:p>
            <a:pPr algn="l"/>
            <a:r>
              <a:rPr lang="en-US" sz="1000" b="0" i="0" u="none" strike="noStrike" baseline="0" dirty="0">
                <a:latin typeface="LMRoman10-Regular-Identity-H"/>
              </a:rPr>
              <a:t>C. G. J. Petersen. “The yearly immigration of young plaice in the </a:t>
            </a:r>
            <a:r>
              <a:rPr lang="en-US" sz="1000" b="0" i="0" u="none" strike="noStrike" baseline="0" dirty="0" err="1">
                <a:latin typeface="LMRoman10-Regular-Identity-H"/>
              </a:rPr>
              <a:t>Limfjord</a:t>
            </a:r>
            <a:r>
              <a:rPr lang="en-US" sz="1000" b="0" i="0" u="none" strike="noStrike" baseline="0" dirty="0">
                <a:latin typeface="LMRoman10-Regular-Identity-H"/>
              </a:rPr>
              <a:t> from the German sea”. In: </a:t>
            </a:r>
            <a:r>
              <a:rPr lang="en-US" sz="1000" b="0" i="1" u="none" strike="noStrike" baseline="0" dirty="0">
                <a:latin typeface="LMRoman10-Italic-Identity-H"/>
              </a:rPr>
              <a:t>Report of the Danish Biological Station </a:t>
            </a:r>
            <a:r>
              <a:rPr lang="en-US" sz="1000" b="0" i="0" u="none" strike="noStrike" baseline="0" dirty="0">
                <a:latin typeface="LMRoman10-Regular-Identity-H"/>
              </a:rPr>
              <a:t>6 (1896), pp. 5–84.</a:t>
            </a:r>
            <a:endParaRPr lang="en-US" sz="300" dirty="0"/>
          </a:p>
        </p:txBody>
      </p:sp>
      <p:grpSp>
        <p:nvGrpSpPr>
          <p:cNvPr id="9" name="Group 8">
            <a:extLst>
              <a:ext uri="{FF2B5EF4-FFF2-40B4-BE49-F238E27FC236}">
                <a16:creationId xmlns:a16="http://schemas.microsoft.com/office/drawing/2014/main" id="{3B34A84F-D736-8504-3973-39B84340CE4C}"/>
              </a:ext>
            </a:extLst>
          </p:cNvPr>
          <p:cNvGrpSpPr/>
          <p:nvPr/>
        </p:nvGrpSpPr>
        <p:grpSpPr>
          <a:xfrm>
            <a:off x="7174864" y="1437861"/>
            <a:ext cx="4732133" cy="4510251"/>
            <a:chOff x="7174864" y="1437861"/>
            <a:chExt cx="4732133" cy="4510251"/>
          </a:xfrm>
        </p:grpSpPr>
        <p:grpSp>
          <p:nvGrpSpPr>
            <p:cNvPr id="10" name="Group 9">
              <a:extLst>
                <a:ext uri="{FF2B5EF4-FFF2-40B4-BE49-F238E27FC236}">
                  <a16:creationId xmlns:a16="http://schemas.microsoft.com/office/drawing/2014/main" id="{343FF116-3F50-CE09-FA75-C715A0B20069}"/>
                </a:ext>
              </a:extLst>
            </p:cNvPr>
            <p:cNvGrpSpPr/>
            <p:nvPr/>
          </p:nvGrpSpPr>
          <p:grpSpPr>
            <a:xfrm>
              <a:off x="7321827" y="1437861"/>
              <a:ext cx="4585170" cy="3817620"/>
              <a:chOff x="7321827" y="1437861"/>
              <a:chExt cx="4585170" cy="3817620"/>
            </a:xfrm>
          </p:grpSpPr>
          <p:sp>
            <p:nvSpPr>
              <p:cNvPr id="13" name="Oval 12">
                <a:extLst>
                  <a:ext uri="{FF2B5EF4-FFF2-40B4-BE49-F238E27FC236}">
                    <a16:creationId xmlns:a16="http://schemas.microsoft.com/office/drawing/2014/main" id="{3F220881-6957-53B8-52C8-7F8DDD2B4BDA}"/>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ead Fish Skeleton with solid fill">
                <a:extLst>
                  <a:ext uri="{FF2B5EF4-FFF2-40B4-BE49-F238E27FC236}">
                    <a16:creationId xmlns:a16="http://schemas.microsoft.com/office/drawing/2014/main" id="{962A1EEB-EE16-12C0-9BAE-2A0D0D817E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05" y="1787691"/>
                <a:ext cx="488900" cy="488900"/>
              </a:xfrm>
              <a:prstGeom prst="rect">
                <a:avLst/>
              </a:prstGeom>
            </p:spPr>
          </p:pic>
          <p:pic>
            <p:nvPicPr>
              <p:cNvPr id="15" name="Graphic 14" descr="Dead Fish Skeleton with solid fill">
                <a:extLst>
                  <a:ext uri="{FF2B5EF4-FFF2-40B4-BE49-F238E27FC236}">
                    <a16:creationId xmlns:a16="http://schemas.microsoft.com/office/drawing/2014/main" id="{9ED738FF-ACBC-2061-DA0B-D36E9B89C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8143" y="1485531"/>
                <a:ext cx="488900" cy="488900"/>
              </a:xfrm>
              <a:prstGeom prst="rect">
                <a:avLst/>
              </a:prstGeom>
            </p:spPr>
          </p:pic>
          <p:pic>
            <p:nvPicPr>
              <p:cNvPr id="16" name="Graphic 15" descr="Dead Fish Skeleton with solid fill">
                <a:extLst>
                  <a:ext uri="{FF2B5EF4-FFF2-40B4-BE49-F238E27FC236}">
                    <a16:creationId xmlns:a16="http://schemas.microsoft.com/office/drawing/2014/main" id="{0BA2D050-A24A-4553-DE57-064F18C179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8480" y="1631599"/>
                <a:ext cx="488900" cy="488900"/>
              </a:xfrm>
              <a:prstGeom prst="rect">
                <a:avLst/>
              </a:prstGeom>
            </p:spPr>
          </p:pic>
          <p:pic>
            <p:nvPicPr>
              <p:cNvPr id="17" name="Graphic 16" descr="Dead Fish Skeleton with solid fill">
                <a:extLst>
                  <a:ext uri="{FF2B5EF4-FFF2-40B4-BE49-F238E27FC236}">
                    <a16:creationId xmlns:a16="http://schemas.microsoft.com/office/drawing/2014/main" id="{DC90F5CA-C22C-AEFD-F106-A3B378EBF3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1152" y="1933759"/>
                <a:ext cx="488900" cy="488900"/>
              </a:xfrm>
              <a:prstGeom prst="rect">
                <a:avLst/>
              </a:prstGeom>
            </p:spPr>
          </p:pic>
          <p:pic>
            <p:nvPicPr>
              <p:cNvPr id="18" name="Graphic 17" descr="Dead Fish Skeleton with solid fill">
                <a:extLst>
                  <a:ext uri="{FF2B5EF4-FFF2-40B4-BE49-F238E27FC236}">
                    <a16:creationId xmlns:a16="http://schemas.microsoft.com/office/drawing/2014/main" id="{7A6FD727-9FB9-EA12-D2AF-CBAF89F1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3658" y="2289003"/>
                <a:ext cx="488900" cy="488900"/>
              </a:xfrm>
              <a:prstGeom prst="rect">
                <a:avLst/>
              </a:prstGeom>
            </p:spPr>
          </p:pic>
          <p:pic>
            <p:nvPicPr>
              <p:cNvPr id="19" name="Graphic 18" descr="Dead Fish Skeleton with solid fill">
                <a:extLst>
                  <a:ext uri="{FF2B5EF4-FFF2-40B4-BE49-F238E27FC236}">
                    <a16:creationId xmlns:a16="http://schemas.microsoft.com/office/drawing/2014/main" id="{6EA390CD-CEE5-1CF9-F5B2-AF5BD181F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6901" y="2568798"/>
                <a:ext cx="488900" cy="488900"/>
              </a:xfrm>
              <a:prstGeom prst="rect">
                <a:avLst/>
              </a:prstGeom>
            </p:spPr>
          </p:pic>
          <p:pic>
            <p:nvPicPr>
              <p:cNvPr id="20" name="Graphic 19" descr="Dead Fish Skeleton with solid fill">
                <a:extLst>
                  <a:ext uri="{FF2B5EF4-FFF2-40B4-BE49-F238E27FC236}">
                    <a16:creationId xmlns:a16="http://schemas.microsoft.com/office/drawing/2014/main" id="{19E7892A-BF40-E790-BEA4-9E26BEC314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6331" y="2163535"/>
                <a:ext cx="488900" cy="488900"/>
              </a:xfrm>
              <a:prstGeom prst="rect">
                <a:avLst/>
              </a:prstGeom>
            </p:spPr>
          </p:pic>
          <p:pic>
            <p:nvPicPr>
              <p:cNvPr id="21" name="Graphic 20" descr="Dead Fish Skeleton with solid fill">
                <a:extLst>
                  <a:ext uri="{FF2B5EF4-FFF2-40B4-BE49-F238E27FC236}">
                    <a16:creationId xmlns:a16="http://schemas.microsoft.com/office/drawing/2014/main" id="{A12ADE7A-4D3A-AC34-E334-BDA1F49B2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19119" y="1543241"/>
                <a:ext cx="488900" cy="488900"/>
              </a:xfrm>
              <a:prstGeom prst="rect">
                <a:avLst/>
              </a:prstGeom>
            </p:spPr>
          </p:pic>
          <p:pic>
            <p:nvPicPr>
              <p:cNvPr id="22" name="Graphic 21" descr="Dead Fish Skeleton with solid fill">
                <a:extLst>
                  <a:ext uri="{FF2B5EF4-FFF2-40B4-BE49-F238E27FC236}">
                    <a16:creationId xmlns:a16="http://schemas.microsoft.com/office/drawing/2014/main" id="{793ADD7C-2C1A-3D55-A512-1CE6CE86D7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78397" y="2355491"/>
                <a:ext cx="488900" cy="488900"/>
              </a:xfrm>
              <a:prstGeom prst="rect">
                <a:avLst/>
              </a:prstGeom>
            </p:spPr>
          </p:pic>
          <p:pic>
            <p:nvPicPr>
              <p:cNvPr id="23" name="Graphic 22" descr="Dead Fish Skeleton with solid fill">
                <a:extLst>
                  <a:ext uri="{FF2B5EF4-FFF2-40B4-BE49-F238E27FC236}">
                    <a16:creationId xmlns:a16="http://schemas.microsoft.com/office/drawing/2014/main" id="{9E6D4C10-B838-8596-D39F-E0B516C1C5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788" y="2202719"/>
                <a:ext cx="488900" cy="488900"/>
              </a:xfrm>
              <a:prstGeom prst="rect">
                <a:avLst/>
              </a:prstGeom>
            </p:spPr>
          </p:pic>
          <p:pic>
            <p:nvPicPr>
              <p:cNvPr id="24" name="Graphic 23" descr="Dead Fish Skeleton with solid fill">
                <a:extLst>
                  <a:ext uri="{FF2B5EF4-FFF2-40B4-BE49-F238E27FC236}">
                    <a16:creationId xmlns:a16="http://schemas.microsoft.com/office/drawing/2014/main" id="{CC72298C-C02E-7EAA-BDC3-DF47CE75DD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5044" y="2409911"/>
                <a:ext cx="488900" cy="488900"/>
              </a:xfrm>
              <a:prstGeom prst="rect">
                <a:avLst/>
              </a:prstGeom>
            </p:spPr>
          </p:pic>
          <p:pic>
            <p:nvPicPr>
              <p:cNvPr id="25" name="Graphic 24" descr="Dead Fish Skeleton with solid fill">
                <a:extLst>
                  <a:ext uri="{FF2B5EF4-FFF2-40B4-BE49-F238E27FC236}">
                    <a16:creationId xmlns:a16="http://schemas.microsoft.com/office/drawing/2014/main" id="{6EDBF198-537A-F255-BD83-986DE42901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0724" y="1678918"/>
                <a:ext cx="488900" cy="488900"/>
              </a:xfrm>
              <a:prstGeom prst="rect">
                <a:avLst/>
              </a:prstGeom>
            </p:spPr>
          </p:pic>
          <p:pic>
            <p:nvPicPr>
              <p:cNvPr id="26" name="Graphic 25" descr="Dead Fish Skeleton with solid fill">
                <a:extLst>
                  <a:ext uri="{FF2B5EF4-FFF2-40B4-BE49-F238E27FC236}">
                    <a16:creationId xmlns:a16="http://schemas.microsoft.com/office/drawing/2014/main" id="{2F7318F0-F4E5-B9F7-EA37-CD692BC3ED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13" y="2092709"/>
                <a:ext cx="488900" cy="488900"/>
              </a:xfrm>
              <a:prstGeom prst="rect">
                <a:avLst/>
              </a:prstGeom>
            </p:spPr>
          </p:pic>
          <p:pic>
            <p:nvPicPr>
              <p:cNvPr id="27" name="Graphic 26" descr="Dead Fish Skeleton with solid fill">
                <a:extLst>
                  <a:ext uri="{FF2B5EF4-FFF2-40B4-BE49-F238E27FC236}">
                    <a16:creationId xmlns:a16="http://schemas.microsoft.com/office/drawing/2014/main" id="{DA35E76B-03FF-D868-9A35-AC52F0E49B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375" y="1906033"/>
                <a:ext cx="488900" cy="488900"/>
              </a:xfrm>
              <a:prstGeom prst="rect">
                <a:avLst/>
              </a:prstGeom>
            </p:spPr>
          </p:pic>
          <p:pic>
            <p:nvPicPr>
              <p:cNvPr id="28" name="Graphic 27" descr="Dead Fish Skeleton with solid fill">
                <a:extLst>
                  <a:ext uri="{FF2B5EF4-FFF2-40B4-BE49-F238E27FC236}">
                    <a16:creationId xmlns:a16="http://schemas.microsoft.com/office/drawing/2014/main" id="{24AF8399-4174-6001-BFD0-AB73D4394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5940" y="1972399"/>
                <a:ext cx="488900" cy="488900"/>
              </a:xfrm>
              <a:prstGeom prst="rect">
                <a:avLst/>
              </a:prstGeom>
            </p:spPr>
          </p:pic>
          <p:sp>
            <p:nvSpPr>
              <p:cNvPr id="29" name="Oval 28">
                <a:extLst>
                  <a:ext uri="{FF2B5EF4-FFF2-40B4-BE49-F238E27FC236}">
                    <a16:creationId xmlns:a16="http://schemas.microsoft.com/office/drawing/2014/main" id="{3DAB491B-E1E1-BF73-0965-BA0D2F5C9517}"/>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F007226-8438-43AE-3CC0-767F08051473}"/>
                  </a:ext>
                </a:extLst>
              </p:cNvPr>
              <p:cNvCxnSpPr/>
              <p:nvPr/>
            </p:nvCxnSpPr>
            <p:spPr>
              <a:xfrm>
                <a:off x="10197676" y="2535546"/>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F20B41-3122-12BE-D4A7-EC97583EBDFF}"/>
                      </a:ext>
                    </a:extLst>
                  </p:cNvPr>
                  <p:cNvSpPr txBox="1"/>
                  <p:nvPr/>
                </p:nvSpPr>
                <p:spPr>
                  <a:xfrm>
                    <a:off x="10528787" y="2407985"/>
                    <a:ext cx="562655" cy="276999"/>
                  </a:xfrm>
                  <a:prstGeom prst="rect">
                    <a:avLst/>
                  </a:prstGeom>
                  <a:noFill/>
                </p:spPr>
                <p:txBody>
                  <a:bodyPr wrap="none" lIns="0" tIns="0" rIns="0" bIns="0" rtlCol="0">
                    <a:spAutoFit/>
                  </a:bodyPr>
                  <a:lstStyle/>
                  <a:p>
                    <a:r>
                      <a:rPr lang="en-US" b="0" i="1" dirty="0"/>
                      <a:t>M</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28" name="TextBox 27">
                    <a:extLst>
                      <a:ext uri="{FF2B5EF4-FFF2-40B4-BE49-F238E27FC236}">
                        <a16:creationId xmlns:a16="http://schemas.microsoft.com/office/drawing/2014/main" id="{32225A20-E47F-C09D-8903-ED0DAC3AAFFA}"/>
                      </a:ext>
                    </a:extLst>
                  </p:cNvPr>
                  <p:cNvSpPr txBox="1">
                    <a:spLocks noRot="1" noChangeAspect="1" noMove="1" noResize="1" noEditPoints="1" noAdjustHandles="1" noChangeArrowheads="1" noChangeShapeType="1" noTextEdit="1"/>
                  </p:cNvSpPr>
                  <p:nvPr/>
                </p:nvSpPr>
                <p:spPr>
                  <a:xfrm>
                    <a:off x="10528787" y="2407985"/>
                    <a:ext cx="562655" cy="276999"/>
                  </a:xfrm>
                  <a:prstGeom prst="rect">
                    <a:avLst/>
                  </a:prstGeom>
                  <a:blipFill>
                    <a:blip r:embed="rId8"/>
                    <a:stretch>
                      <a:fillRect l="-25000" t="-28889" r="-15217" b="-5333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9803A926-BD2C-BF03-2754-A796CE7A0132}"/>
                  </a:ext>
                </a:extLst>
              </p:cNvPr>
              <p:cNvCxnSpPr>
                <a:cxnSpLocks/>
              </p:cNvCxnSpPr>
              <p:nvPr/>
            </p:nvCxnSpPr>
            <p:spPr>
              <a:xfrm>
                <a:off x="8663299" y="3126527"/>
                <a:ext cx="0" cy="4411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E04D1C9-7059-0B0F-8675-D9514D486E68}"/>
                  </a:ext>
                </a:extLst>
              </p:cNvPr>
              <p:cNvSpPr/>
              <p:nvPr/>
            </p:nvSpPr>
            <p:spPr>
              <a:xfrm>
                <a:off x="7350057" y="3635644"/>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Dead Fish Skeleton with solid fill">
                <a:extLst>
                  <a:ext uri="{FF2B5EF4-FFF2-40B4-BE49-F238E27FC236}">
                    <a16:creationId xmlns:a16="http://schemas.microsoft.com/office/drawing/2014/main" id="{5D528B4D-E328-6B2A-9EE7-9EBBFD7776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135" y="3985474"/>
                <a:ext cx="488900" cy="488900"/>
              </a:xfrm>
              <a:prstGeom prst="rect">
                <a:avLst/>
              </a:prstGeom>
            </p:spPr>
          </p:pic>
          <p:pic>
            <p:nvPicPr>
              <p:cNvPr id="35" name="Graphic 34" descr="Dead Fish Skeleton with solid fill">
                <a:extLst>
                  <a:ext uri="{FF2B5EF4-FFF2-40B4-BE49-F238E27FC236}">
                    <a16:creationId xmlns:a16="http://schemas.microsoft.com/office/drawing/2014/main" id="{89E57B33-E92F-DFA4-857A-2070F463E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6373" y="3683314"/>
                <a:ext cx="488900" cy="488900"/>
              </a:xfrm>
              <a:prstGeom prst="rect">
                <a:avLst/>
              </a:prstGeom>
            </p:spPr>
          </p:pic>
          <p:pic>
            <p:nvPicPr>
              <p:cNvPr id="36" name="Graphic 35" descr="Dead Fish Skeleton with solid fill">
                <a:extLst>
                  <a:ext uri="{FF2B5EF4-FFF2-40B4-BE49-F238E27FC236}">
                    <a16:creationId xmlns:a16="http://schemas.microsoft.com/office/drawing/2014/main" id="{A09C0B17-569D-CCCE-F311-994E14144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6710" y="3829382"/>
                <a:ext cx="488900" cy="488900"/>
              </a:xfrm>
              <a:prstGeom prst="rect">
                <a:avLst/>
              </a:prstGeom>
            </p:spPr>
          </p:pic>
          <p:pic>
            <p:nvPicPr>
              <p:cNvPr id="37" name="Graphic 36" descr="Dead Fish Skeleton with solid fill">
                <a:extLst>
                  <a:ext uri="{FF2B5EF4-FFF2-40B4-BE49-F238E27FC236}">
                    <a16:creationId xmlns:a16="http://schemas.microsoft.com/office/drawing/2014/main" id="{0B303088-849B-FE35-177F-031384B6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9382" y="4131542"/>
                <a:ext cx="488900" cy="488900"/>
              </a:xfrm>
              <a:prstGeom prst="rect">
                <a:avLst/>
              </a:prstGeom>
            </p:spPr>
          </p:pic>
          <p:pic>
            <p:nvPicPr>
              <p:cNvPr id="38" name="Graphic 37" descr="Dead Fish Skeleton with solid fill">
                <a:extLst>
                  <a:ext uri="{FF2B5EF4-FFF2-40B4-BE49-F238E27FC236}">
                    <a16:creationId xmlns:a16="http://schemas.microsoft.com/office/drawing/2014/main" id="{CDAC73E5-8B2F-E13F-3DD2-0789148DB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888" y="4486786"/>
                <a:ext cx="488900" cy="488900"/>
              </a:xfrm>
              <a:prstGeom prst="rect">
                <a:avLst/>
              </a:prstGeom>
            </p:spPr>
          </p:pic>
          <p:pic>
            <p:nvPicPr>
              <p:cNvPr id="39" name="Graphic 38" descr="Dead Fish Skeleton with solid fill">
                <a:extLst>
                  <a:ext uri="{FF2B5EF4-FFF2-40B4-BE49-F238E27FC236}">
                    <a16:creationId xmlns:a16="http://schemas.microsoft.com/office/drawing/2014/main" id="{05F6DD67-37D0-10F4-0FA2-1473538D08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5131" y="4766581"/>
                <a:ext cx="488900" cy="488900"/>
              </a:xfrm>
              <a:prstGeom prst="rect">
                <a:avLst/>
              </a:prstGeom>
            </p:spPr>
          </p:pic>
          <p:pic>
            <p:nvPicPr>
              <p:cNvPr id="40" name="Graphic 39" descr="Dead Fish Skeleton with solid fill">
                <a:extLst>
                  <a:ext uri="{FF2B5EF4-FFF2-40B4-BE49-F238E27FC236}">
                    <a16:creationId xmlns:a16="http://schemas.microsoft.com/office/drawing/2014/main" id="{9C92549D-4A7E-8441-47C6-A7B4D4BB8F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44561" y="4361318"/>
                <a:ext cx="488900" cy="488900"/>
              </a:xfrm>
              <a:prstGeom prst="rect">
                <a:avLst/>
              </a:prstGeom>
            </p:spPr>
          </p:pic>
          <p:pic>
            <p:nvPicPr>
              <p:cNvPr id="41" name="Graphic 40" descr="Dead Fish Skeleton with solid fill">
                <a:extLst>
                  <a:ext uri="{FF2B5EF4-FFF2-40B4-BE49-F238E27FC236}">
                    <a16:creationId xmlns:a16="http://schemas.microsoft.com/office/drawing/2014/main" id="{355F7575-6637-F2F1-10C6-28E588C3C0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7349" y="3741024"/>
                <a:ext cx="488900" cy="488900"/>
              </a:xfrm>
              <a:prstGeom prst="rect">
                <a:avLst/>
              </a:prstGeom>
            </p:spPr>
          </p:pic>
          <p:pic>
            <p:nvPicPr>
              <p:cNvPr id="42" name="Graphic 41" descr="Dead Fish Skeleton with solid fill">
                <a:extLst>
                  <a:ext uri="{FF2B5EF4-FFF2-40B4-BE49-F238E27FC236}">
                    <a16:creationId xmlns:a16="http://schemas.microsoft.com/office/drawing/2014/main" id="{50C5C783-431F-1767-69AA-15DA35C55B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6627" y="4553274"/>
                <a:ext cx="488900" cy="488900"/>
              </a:xfrm>
              <a:prstGeom prst="rect">
                <a:avLst/>
              </a:prstGeom>
            </p:spPr>
          </p:pic>
          <p:pic>
            <p:nvPicPr>
              <p:cNvPr id="43" name="Graphic 42" descr="Dead Fish Skeleton with solid fill">
                <a:extLst>
                  <a:ext uri="{FF2B5EF4-FFF2-40B4-BE49-F238E27FC236}">
                    <a16:creationId xmlns:a16="http://schemas.microsoft.com/office/drawing/2014/main" id="{440D8F24-4D9A-F893-1911-8131A690E9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4018" y="4400502"/>
                <a:ext cx="488900" cy="488900"/>
              </a:xfrm>
              <a:prstGeom prst="rect">
                <a:avLst/>
              </a:prstGeom>
            </p:spPr>
          </p:pic>
          <p:pic>
            <p:nvPicPr>
              <p:cNvPr id="44" name="Graphic 43" descr="Dead Fish Skeleton with solid fill">
                <a:extLst>
                  <a:ext uri="{FF2B5EF4-FFF2-40B4-BE49-F238E27FC236}">
                    <a16:creationId xmlns:a16="http://schemas.microsoft.com/office/drawing/2014/main" id="{209DA0D9-8DFC-1DA2-1E41-51C2FDC6F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3274" y="4607694"/>
                <a:ext cx="488900" cy="488900"/>
              </a:xfrm>
              <a:prstGeom prst="rect">
                <a:avLst/>
              </a:prstGeom>
            </p:spPr>
          </p:pic>
          <p:pic>
            <p:nvPicPr>
              <p:cNvPr id="45" name="Graphic 44" descr="Dead Fish Skeleton with solid fill">
                <a:extLst>
                  <a:ext uri="{FF2B5EF4-FFF2-40B4-BE49-F238E27FC236}">
                    <a16:creationId xmlns:a16="http://schemas.microsoft.com/office/drawing/2014/main" id="{FCCBEA75-FAA7-0A4A-E4C8-8F515629F1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8954" y="3876701"/>
                <a:ext cx="488900" cy="488900"/>
              </a:xfrm>
              <a:prstGeom prst="rect">
                <a:avLst/>
              </a:prstGeom>
            </p:spPr>
          </p:pic>
          <p:pic>
            <p:nvPicPr>
              <p:cNvPr id="46" name="Graphic 45" descr="Dead Fish Skeleton with solid fill">
                <a:extLst>
                  <a:ext uri="{FF2B5EF4-FFF2-40B4-BE49-F238E27FC236}">
                    <a16:creationId xmlns:a16="http://schemas.microsoft.com/office/drawing/2014/main" id="{58DE5089-BE66-A715-6CD2-0CD279DB81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2843" y="4290492"/>
                <a:ext cx="488900" cy="488900"/>
              </a:xfrm>
              <a:prstGeom prst="rect">
                <a:avLst/>
              </a:prstGeom>
            </p:spPr>
          </p:pic>
          <p:pic>
            <p:nvPicPr>
              <p:cNvPr id="47" name="Graphic 46" descr="Dead Fish Skeleton with solid fill">
                <a:extLst>
                  <a:ext uri="{FF2B5EF4-FFF2-40B4-BE49-F238E27FC236}">
                    <a16:creationId xmlns:a16="http://schemas.microsoft.com/office/drawing/2014/main" id="{AECF09E3-9D3A-1BDE-4E24-79DA86250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0605" y="4103816"/>
                <a:ext cx="488900" cy="488900"/>
              </a:xfrm>
              <a:prstGeom prst="rect">
                <a:avLst/>
              </a:prstGeom>
            </p:spPr>
          </p:pic>
          <p:pic>
            <p:nvPicPr>
              <p:cNvPr id="48" name="Graphic 47" descr="Dead Fish Skeleton with solid fill">
                <a:extLst>
                  <a:ext uri="{FF2B5EF4-FFF2-40B4-BE49-F238E27FC236}">
                    <a16:creationId xmlns:a16="http://schemas.microsoft.com/office/drawing/2014/main" id="{6E319C58-28AA-3300-7C23-6D8A564884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4170" y="4170182"/>
                <a:ext cx="488900" cy="488900"/>
              </a:xfrm>
              <a:prstGeom prst="rect">
                <a:avLst/>
              </a:prstGeom>
            </p:spPr>
          </p:pic>
          <p:sp>
            <p:nvSpPr>
              <p:cNvPr id="49" name="Oval 48">
                <a:extLst>
                  <a:ext uri="{FF2B5EF4-FFF2-40B4-BE49-F238E27FC236}">
                    <a16:creationId xmlns:a16="http://schemas.microsoft.com/office/drawing/2014/main" id="{D9B718AF-5333-E251-6C5E-EC020C3BC174}"/>
                  </a:ext>
                </a:extLst>
              </p:cNvPr>
              <p:cNvSpPr/>
              <p:nvPr/>
            </p:nvSpPr>
            <p:spPr>
              <a:xfrm>
                <a:off x="8036517" y="4217501"/>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Dead Fish Skeleton with solid fill">
                <a:extLst>
                  <a:ext uri="{FF2B5EF4-FFF2-40B4-BE49-F238E27FC236}">
                    <a16:creationId xmlns:a16="http://schemas.microsoft.com/office/drawing/2014/main" id="{BAD54069-85D7-EA5F-A9CF-801E58E5EE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7669" y="4083799"/>
                <a:ext cx="488900" cy="488900"/>
              </a:xfrm>
              <a:prstGeom prst="rect">
                <a:avLst/>
              </a:prstGeom>
            </p:spPr>
          </p:pic>
          <p:sp>
            <p:nvSpPr>
              <p:cNvPr id="51" name="TextBox 50">
                <a:extLst>
                  <a:ext uri="{FF2B5EF4-FFF2-40B4-BE49-F238E27FC236}">
                    <a16:creationId xmlns:a16="http://schemas.microsoft.com/office/drawing/2014/main" id="{301EAB72-07F0-B99C-FB76-E200CC9623A1}"/>
                  </a:ext>
                </a:extLst>
              </p:cNvPr>
              <p:cNvSpPr txBox="1"/>
              <p:nvPr/>
            </p:nvSpPr>
            <p:spPr>
              <a:xfrm>
                <a:off x="10265751" y="4145248"/>
                <a:ext cx="294841"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66AA1FB-288C-9507-C173-1D406587B5C8}"/>
                      </a:ext>
                    </a:extLst>
                  </p:cNvPr>
                  <p:cNvSpPr txBox="1"/>
                  <p:nvPr/>
                </p:nvSpPr>
                <p:spPr>
                  <a:xfrm>
                    <a:off x="11033040" y="4197375"/>
                    <a:ext cx="873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m:t>
                          </m:r>
                        </m:oMath>
                      </m:oMathPara>
                    </a14:m>
                    <a:endParaRPr lang="en-US" dirty="0"/>
                  </a:p>
                </p:txBody>
              </p:sp>
            </mc:Choice>
            <mc:Fallback xmlns="">
              <p:sp>
                <p:nvSpPr>
                  <p:cNvPr id="53" name="TextBox 52">
                    <a:extLst>
                      <a:ext uri="{FF2B5EF4-FFF2-40B4-BE49-F238E27FC236}">
                        <a16:creationId xmlns:a16="http://schemas.microsoft.com/office/drawing/2014/main" id="{435EDE9E-2306-6675-36CF-C8573A333313}"/>
                      </a:ext>
                    </a:extLst>
                  </p:cNvPr>
                  <p:cNvSpPr txBox="1">
                    <a:spLocks noRot="1" noChangeAspect="1" noMove="1" noResize="1" noEditPoints="1" noAdjustHandles="1" noChangeArrowheads="1" noChangeShapeType="1" noTextEdit="1"/>
                  </p:cNvSpPr>
                  <p:nvPr/>
                </p:nvSpPr>
                <p:spPr>
                  <a:xfrm>
                    <a:off x="11033040" y="4197375"/>
                    <a:ext cx="873957" cy="276999"/>
                  </a:xfrm>
                  <a:prstGeom prst="rect">
                    <a:avLst/>
                  </a:prstGeom>
                  <a:blipFill>
                    <a:blip r:embed="rId10"/>
                    <a:stretch>
                      <a:fillRect l="-2797" r="-5594" b="-6667"/>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8AF4CA3-392D-E209-C28F-E1A969D2F3BC}"/>
                  </a:ext>
                </a:extLst>
              </p:cNvPr>
              <p:cNvCxnSpPr/>
              <p:nvPr/>
            </p:nvCxnSpPr>
            <p:spPr>
              <a:xfrm>
                <a:off x="10133406" y="4674582"/>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2B010B0-A70A-6964-4209-601737E179BC}"/>
                      </a:ext>
                    </a:extLst>
                  </p:cNvPr>
                  <p:cNvSpPr txBox="1"/>
                  <p:nvPr/>
                </p:nvSpPr>
                <p:spPr>
                  <a:xfrm>
                    <a:off x="10464517" y="4547021"/>
                    <a:ext cx="488916" cy="276999"/>
                  </a:xfrm>
                  <a:prstGeom prst="rect">
                    <a:avLst/>
                  </a:prstGeom>
                  <a:noFill/>
                </p:spPr>
                <p:txBody>
                  <a:bodyPr wrap="none" lIns="0" tIns="0" rIns="0" bIns="0" rtlCol="0">
                    <a:spAutoFit/>
                  </a:bodyPr>
                  <a:lstStyle/>
                  <a:p>
                    <a:r>
                      <a:rPr lang="en-US" b="0" i="1" dirty="0"/>
                      <a:t>C</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58" name="TextBox 57">
                    <a:extLst>
                      <a:ext uri="{FF2B5EF4-FFF2-40B4-BE49-F238E27FC236}">
                        <a16:creationId xmlns:a16="http://schemas.microsoft.com/office/drawing/2014/main" id="{9115EFBB-E685-A8BF-A2B9-BDAE4DC00B8E}"/>
                      </a:ext>
                    </a:extLst>
                  </p:cNvPr>
                  <p:cNvSpPr txBox="1">
                    <a:spLocks noRot="1" noChangeAspect="1" noMove="1" noResize="1" noEditPoints="1" noAdjustHandles="1" noChangeArrowheads="1" noChangeShapeType="1" noTextEdit="1"/>
                  </p:cNvSpPr>
                  <p:nvPr/>
                </p:nvSpPr>
                <p:spPr>
                  <a:xfrm>
                    <a:off x="10464517" y="4547021"/>
                    <a:ext cx="488916" cy="276999"/>
                  </a:xfrm>
                  <a:prstGeom prst="rect">
                    <a:avLst/>
                  </a:prstGeom>
                  <a:blipFill>
                    <a:blip r:embed="rId11"/>
                    <a:stretch>
                      <a:fillRect l="-30000" t="-28889" r="-15000" b="-5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6F46B6-270F-F508-F789-A27F287DEB97}"/>
                    </a:ext>
                  </a:extLst>
                </p:cNvPr>
                <p:cNvSpPr txBox="1"/>
                <p:nvPr/>
              </p:nvSpPr>
              <p:spPr>
                <a:xfrm>
                  <a:off x="7174864" y="5337239"/>
                  <a:ext cx="1753757" cy="610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𝑁</m:t>
                            </m:r>
                          </m:e>
                        </m:acc>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7∗7</m:t>
                            </m:r>
                          </m:num>
                          <m:den>
                            <m:r>
                              <a:rPr lang="en-US" sz="1800" b="0" i="1" smtClean="0">
                                <a:latin typeface="Cambria Math" panose="02040503050406030204" pitchFamily="18" charset="0"/>
                              </a:rPr>
                              <m:t>3</m:t>
                            </m:r>
                          </m:den>
                        </m:f>
                        <m: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≈16</m:t>
                        </m:r>
                      </m:oMath>
                    </m:oMathPara>
                  </a14:m>
                  <a:endParaRPr lang="en-US" dirty="0"/>
                </a:p>
              </p:txBody>
            </p:sp>
          </mc:Choice>
          <mc:Fallback xmlns="">
            <p:sp>
              <p:nvSpPr>
                <p:cNvPr id="2" name="TextBox 1">
                  <a:extLst>
                    <a:ext uri="{FF2B5EF4-FFF2-40B4-BE49-F238E27FC236}">
                      <a16:creationId xmlns:a16="http://schemas.microsoft.com/office/drawing/2014/main" id="{4BC4F336-CE31-A56D-EE64-C1D018844DA6}"/>
                    </a:ext>
                  </a:extLst>
                </p:cNvPr>
                <p:cNvSpPr txBox="1">
                  <a:spLocks noRot="1" noChangeAspect="1" noMove="1" noResize="1" noEditPoints="1" noAdjustHandles="1" noChangeArrowheads="1" noChangeShapeType="1" noTextEdit="1"/>
                </p:cNvSpPr>
                <p:nvPr/>
              </p:nvSpPr>
              <p:spPr>
                <a:xfrm>
                  <a:off x="7174864" y="5337239"/>
                  <a:ext cx="1753757" cy="61087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DD2300-0E94-9E8C-2224-2EF6C5565852}"/>
                    </a:ext>
                  </a:extLst>
                </p:cNvPr>
                <p:cNvSpPr txBox="1"/>
                <p:nvPr/>
              </p:nvSpPr>
              <p:spPr>
                <a:xfrm>
                  <a:off x="9194170" y="5424962"/>
                  <a:ext cx="175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=15</m:t>
                        </m:r>
                      </m:oMath>
                    </m:oMathPara>
                  </a14:m>
                  <a:endParaRPr lang="en-US" dirty="0"/>
                </a:p>
              </p:txBody>
            </p:sp>
          </mc:Choice>
          <mc:Fallback xmlns="">
            <p:sp>
              <p:nvSpPr>
                <p:cNvPr id="24" name="TextBox 23">
                  <a:extLst>
                    <a:ext uri="{FF2B5EF4-FFF2-40B4-BE49-F238E27FC236}">
                      <a16:creationId xmlns:a16="http://schemas.microsoft.com/office/drawing/2014/main" id="{0E3D3B69-7B37-8717-D8A5-374084606B96}"/>
                    </a:ext>
                  </a:extLst>
                </p:cNvPr>
                <p:cNvSpPr txBox="1">
                  <a:spLocks noRot="1" noChangeAspect="1" noMove="1" noResize="1" noEditPoints="1" noAdjustHandles="1" noChangeArrowheads="1" noChangeShapeType="1" noTextEdit="1"/>
                </p:cNvSpPr>
                <p:nvPr/>
              </p:nvSpPr>
              <p:spPr>
                <a:xfrm>
                  <a:off x="9194170" y="5424962"/>
                  <a:ext cx="1753757" cy="369332"/>
                </a:xfrm>
                <a:prstGeom prst="rect">
                  <a:avLst/>
                </a:prstGeom>
                <a:blipFill>
                  <a:blip r:embed="rId13"/>
                  <a:stretch>
                    <a:fillRect/>
                  </a:stretch>
                </a:blipFill>
              </p:spPr>
              <p:txBody>
                <a:bodyPr/>
                <a:lstStyle/>
                <a:p>
                  <a:r>
                    <a:rPr lang="en-US">
                      <a:noFill/>
                    </a:rPr>
                    <a:t> </a:t>
                  </a:r>
                </a:p>
              </p:txBody>
            </p:sp>
          </mc:Fallback>
        </mc:AlternateContent>
      </p:grpSp>
      <p:pic>
        <p:nvPicPr>
          <p:cNvPr id="56" name="Picture 55">
            <a:extLst>
              <a:ext uri="{FF2B5EF4-FFF2-40B4-BE49-F238E27FC236}">
                <a16:creationId xmlns:a16="http://schemas.microsoft.com/office/drawing/2014/main" id="{25E14E4D-9DE4-7D46-2277-C2A90B33F000}"/>
              </a:ext>
            </a:extLst>
          </p:cNvPr>
          <p:cNvPicPr>
            <a:picLocks noChangeAspect="1"/>
          </p:cNvPicPr>
          <p:nvPr/>
        </p:nvPicPr>
        <p:blipFill>
          <a:blip r:embed="rId14"/>
          <a:stretch>
            <a:fillRect/>
          </a:stretch>
        </p:blipFill>
        <p:spPr>
          <a:xfrm>
            <a:off x="544000" y="1261449"/>
            <a:ext cx="1993160" cy="1223524"/>
          </a:xfrm>
          <a:prstGeom prst="rect">
            <a:avLst/>
          </a:prstGeom>
        </p:spPr>
      </p:pic>
    </p:spTree>
    <p:extLst>
      <p:ext uri="{BB962C8B-B14F-4D97-AF65-F5344CB8AC3E}">
        <p14:creationId xmlns:p14="http://schemas.microsoft.com/office/powerpoint/2010/main" val="313889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Schnabel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667476"/>
                <a:ext cx="5760364" cy="3733321"/>
              </a:xfrm>
            </p:spPr>
            <p:txBody>
              <a:bodyPr>
                <a:normAutofit/>
              </a:bodyPr>
              <a:lstStyle/>
              <a:p>
                <a:r>
                  <a:rPr lang="en-US" sz="2800" dirty="0"/>
                  <a:t>Marking during multiple sampling periods </a:t>
                </a:r>
                <a:r>
                  <a:rPr lang="en-US" sz="2800" i="1" dirty="0"/>
                  <a:t>t</a:t>
                </a:r>
                <a:r>
                  <a:rPr lang="en-US" sz="2800" dirty="0"/>
                  <a:t>.</a:t>
                </a:r>
                <a:endParaRPr lang="en-US" dirty="0"/>
              </a:p>
              <a:p>
                <a:r>
                  <a:rPr lang="en-US" sz="2800" dirty="0"/>
                  <a:t>Schnabel, 1938.</a:t>
                </a:r>
              </a:p>
              <a:p>
                <a:r>
                  <a:rPr lang="en-US" sz="2800" dirty="0"/>
                  <a:t>Expanded upon by Schaefer, 1951.</a:t>
                </a:r>
              </a:p>
              <a:p>
                <a:r>
                  <a:rPr lang="en-US" sz="2800" dirty="0"/>
                  <a:t>Regression of </a:t>
                </a:r>
                <a14:m>
                  <m:oMath xmlns:m="http://schemas.openxmlformats.org/officeDocument/2006/math">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𝑡</m:t>
                            </m:r>
                          </m:sub>
                        </m:sSub>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a14:m>
                <a:r>
                  <a:rPr lang="en-US" sz="2800" dirty="0"/>
                  <a:t>will be straight if assumptions are met.</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667476"/>
                <a:ext cx="5760364" cy="3733321"/>
              </a:xfrm>
              <a:blipFill>
                <a:blip r:embed="rId3"/>
                <a:stretch>
                  <a:fillRect l="-1799" t="-2941" r="-8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A0FF3E-D440-BC13-0083-A9DEC4F4EBCA}"/>
              </a:ext>
            </a:extLst>
          </p:cNvPr>
          <p:cNvPicPr>
            <a:picLocks noChangeAspect="1"/>
          </p:cNvPicPr>
          <p:nvPr/>
        </p:nvPicPr>
        <p:blipFill>
          <a:blip r:embed="rId4"/>
          <a:stretch>
            <a:fillRect/>
          </a:stretch>
        </p:blipFill>
        <p:spPr>
          <a:xfrm>
            <a:off x="526656" y="1198320"/>
            <a:ext cx="3301689" cy="1441708"/>
          </a:xfrm>
          <a:prstGeom prst="rect">
            <a:avLst/>
          </a:prstGeom>
        </p:spPr>
      </p:pic>
      <p:pic>
        <p:nvPicPr>
          <p:cNvPr id="5" name="Picture 4">
            <a:extLst>
              <a:ext uri="{FF2B5EF4-FFF2-40B4-BE49-F238E27FC236}">
                <a16:creationId xmlns:a16="http://schemas.microsoft.com/office/drawing/2014/main" id="{EC3CD4E1-0D91-7ED9-F723-47AA483B4C23}"/>
              </a:ext>
            </a:extLst>
          </p:cNvPr>
          <p:cNvPicPr>
            <a:picLocks noChangeAspect="1"/>
          </p:cNvPicPr>
          <p:nvPr/>
        </p:nvPicPr>
        <p:blipFill>
          <a:blip r:embed="rId5"/>
          <a:stretch>
            <a:fillRect/>
          </a:stretch>
        </p:blipFill>
        <p:spPr>
          <a:xfrm>
            <a:off x="7826583" y="1512308"/>
            <a:ext cx="4297962" cy="1151443"/>
          </a:xfrm>
          <a:prstGeom prst="rect">
            <a:avLst/>
          </a:prstGeom>
          <a:ln>
            <a:solidFill>
              <a:schemeClr val="tx1"/>
            </a:solidFill>
          </a:ln>
        </p:spPr>
      </p:pic>
      <p:pic>
        <p:nvPicPr>
          <p:cNvPr id="55" name="Picture 54">
            <a:extLst>
              <a:ext uri="{FF2B5EF4-FFF2-40B4-BE49-F238E27FC236}">
                <a16:creationId xmlns:a16="http://schemas.microsoft.com/office/drawing/2014/main" id="{C49255DC-A460-A99F-622E-5A1E957D4A1B}"/>
              </a:ext>
            </a:extLst>
          </p:cNvPr>
          <p:cNvPicPr>
            <a:picLocks noChangeAspect="1"/>
          </p:cNvPicPr>
          <p:nvPr/>
        </p:nvPicPr>
        <p:blipFill>
          <a:blip r:embed="rId6"/>
          <a:stretch>
            <a:fillRect/>
          </a:stretch>
        </p:blipFill>
        <p:spPr>
          <a:xfrm>
            <a:off x="6213423" y="1379827"/>
            <a:ext cx="1469896" cy="1838960"/>
          </a:xfrm>
          <a:prstGeom prst="rect">
            <a:avLst/>
          </a:prstGeom>
          <a:ln>
            <a:solidFill>
              <a:schemeClr val="tx1"/>
            </a:solidFill>
          </a:ln>
        </p:spPr>
      </p:pic>
      <p:pic>
        <p:nvPicPr>
          <p:cNvPr id="57" name="Picture 2" descr="undefined">
            <a:extLst>
              <a:ext uri="{FF2B5EF4-FFF2-40B4-BE49-F238E27FC236}">
                <a16:creationId xmlns:a16="http://schemas.microsoft.com/office/drawing/2014/main" id="{D212598B-6CE7-FC5F-E135-7A27BAF97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423" y="3639214"/>
            <a:ext cx="1469036" cy="16693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58" name="Object 57">
            <a:extLst>
              <a:ext uri="{FF2B5EF4-FFF2-40B4-BE49-F238E27FC236}">
                <a16:creationId xmlns:a16="http://schemas.microsoft.com/office/drawing/2014/main" id="{4E6782E9-DE54-9D35-68B5-5B51F164A978}"/>
              </a:ext>
            </a:extLst>
          </p:cNvPr>
          <p:cNvGraphicFramePr>
            <a:graphicFrameLocks noChangeAspect="1"/>
          </p:cNvGraphicFramePr>
          <p:nvPr>
            <p:extLst>
              <p:ext uri="{D42A27DB-BD31-4B8C-83A1-F6EECF244321}">
                <p14:modId xmlns:p14="http://schemas.microsoft.com/office/powerpoint/2010/main" val="270799523"/>
              </p:ext>
            </p:extLst>
          </p:nvPr>
        </p:nvGraphicFramePr>
        <p:xfrm>
          <a:off x="7826583" y="3702074"/>
          <a:ext cx="4169918" cy="1543638"/>
        </p:xfrm>
        <a:graphic>
          <a:graphicData uri="http://schemas.openxmlformats.org/presentationml/2006/ole">
            <mc:AlternateContent xmlns:mc="http://schemas.openxmlformats.org/markup-compatibility/2006">
              <mc:Choice xmlns:v="urn:schemas-microsoft-com:vml" Requires="v">
                <p:oleObj name="Bitmap Image" r:id="rId8" imgW="5686560" imgH="2104920" progId="Paint.Picture">
                  <p:embed/>
                </p:oleObj>
              </mc:Choice>
              <mc:Fallback>
                <p:oleObj name="Bitmap Image" r:id="rId8" imgW="5686560" imgH="2104920" progId="Paint.Picture">
                  <p:embed/>
                  <p:pic>
                    <p:nvPicPr>
                      <p:cNvPr id="5" name="Object 4">
                        <a:extLst>
                          <a:ext uri="{FF2B5EF4-FFF2-40B4-BE49-F238E27FC236}">
                            <a16:creationId xmlns:a16="http://schemas.microsoft.com/office/drawing/2014/main" id="{99B50ED5-89B3-12B7-C8C9-10EC6DF5C902}"/>
                          </a:ext>
                        </a:extLst>
                      </p:cNvPr>
                      <p:cNvPicPr/>
                      <p:nvPr/>
                    </p:nvPicPr>
                    <p:blipFill>
                      <a:blip r:embed="rId9"/>
                      <a:stretch>
                        <a:fillRect/>
                      </a:stretch>
                    </p:blipFill>
                    <p:spPr>
                      <a:xfrm>
                        <a:off x="7826583" y="3702074"/>
                        <a:ext cx="4169918" cy="1543638"/>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71B475B0-9CBA-09EE-BC9D-77478CE75637}"/>
              </a:ext>
            </a:extLst>
          </p:cNvPr>
          <p:cNvSpPr txBox="1"/>
          <p:nvPr/>
        </p:nvSpPr>
        <p:spPr>
          <a:xfrm>
            <a:off x="6213423" y="3218788"/>
            <a:ext cx="1613160" cy="200055"/>
          </a:xfrm>
          <a:prstGeom prst="rect">
            <a:avLst/>
          </a:prstGeom>
          <a:noFill/>
        </p:spPr>
        <p:txBody>
          <a:bodyPr wrap="square" rtlCol="0">
            <a:spAutoFit/>
          </a:bodyPr>
          <a:lstStyle/>
          <a:p>
            <a:pPr algn="ctr"/>
            <a:r>
              <a:rPr lang="en-US" sz="700" dirty="0"/>
              <a:t>Photo: unattributed</a:t>
            </a:r>
          </a:p>
        </p:txBody>
      </p:sp>
      <p:sp>
        <p:nvSpPr>
          <p:cNvPr id="60" name="TextBox 59">
            <a:extLst>
              <a:ext uri="{FF2B5EF4-FFF2-40B4-BE49-F238E27FC236}">
                <a16:creationId xmlns:a16="http://schemas.microsoft.com/office/drawing/2014/main" id="{0FDE7542-6877-8710-C5D9-D71DC5B0AB1D}"/>
              </a:ext>
            </a:extLst>
          </p:cNvPr>
          <p:cNvSpPr txBox="1"/>
          <p:nvPr/>
        </p:nvSpPr>
        <p:spPr>
          <a:xfrm>
            <a:off x="6141361" y="5330704"/>
            <a:ext cx="1613160" cy="200055"/>
          </a:xfrm>
          <a:prstGeom prst="rect">
            <a:avLst/>
          </a:prstGeom>
          <a:noFill/>
        </p:spPr>
        <p:txBody>
          <a:bodyPr wrap="square" rtlCol="0">
            <a:spAutoFit/>
          </a:bodyPr>
          <a:lstStyle/>
          <a:p>
            <a:pPr algn="ctr"/>
            <a:r>
              <a:rPr lang="en-US" sz="700" dirty="0"/>
              <a:t>Photo: unattributed</a:t>
            </a:r>
          </a:p>
        </p:txBody>
      </p:sp>
      <p:sp>
        <p:nvSpPr>
          <p:cNvPr id="61" name="TextBox 60">
            <a:extLst>
              <a:ext uri="{FF2B5EF4-FFF2-40B4-BE49-F238E27FC236}">
                <a16:creationId xmlns:a16="http://schemas.microsoft.com/office/drawing/2014/main" id="{A2B058FD-E402-0A97-14E7-936EA9A5A264}"/>
              </a:ext>
            </a:extLst>
          </p:cNvPr>
          <p:cNvSpPr txBox="1"/>
          <p:nvPr/>
        </p:nvSpPr>
        <p:spPr>
          <a:xfrm>
            <a:off x="154899" y="6189259"/>
            <a:ext cx="12037101" cy="461665"/>
          </a:xfrm>
          <a:prstGeom prst="rect">
            <a:avLst/>
          </a:prstGeom>
          <a:noFill/>
        </p:spPr>
        <p:txBody>
          <a:bodyPr wrap="square">
            <a:spAutoFit/>
          </a:bodyPr>
          <a:lstStyle/>
          <a:p>
            <a:r>
              <a:rPr lang="en-US" sz="1200" dirty="0"/>
              <a:t>Schnabel, Zoe E. 1938. “The estimation of the total fish population of a lake.” Am. Math. Monthly, vol. 45. pp. 348-352. </a:t>
            </a:r>
          </a:p>
          <a:p>
            <a:r>
              <a:rPr lang="en-US" sz="1200" dirty="0"/>
              <a:t>Schaefer, M. B. 1951. “Estimation of the size of animal populations by marking experiments.” U.S. Fish and Wildlife Service Fisheries Bulletin 69:191 – 203.</a:t>
            </a:r>
          </a:p>
        </p:txBody>
      </p:sp>
    </p:spTree>
    <p:extLst>
      <p:ext uri="{BB962C8B-B14F-4D97-AF65-F5344CB8AC3E}">
        <p14:creationId xmlns:p14="http://schemas.microsoft.com/office/powerpoint/2010/main" val="3280658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18509"/>
            <a:ext cx="6610238" cy="5236837"/>
          </a:xfrm>
        </p:spPr>
        <p:txBody>
          <a:bodyPr>
            <a:normAutofit/>
          </a:bodyPr>
          <a:lstStyle/>
          <a:p>
            <a:r>
              <a:rPr lang="en-US" sz="2800" dirty="0"/>
              <a:t>Population is constant (closed): no birth, death, or migration.</a:t>
            </a:r>
          </a:p>
          <a:p>
            <a:r>
              <a:rPr lang="en-US" sz="2800" dirty="0"/>
              <a:t>Probability of capture is equal across all individuals.</a:t>
            </a:r>
          </a:p>
          <a:p>
            <a:r>
              <a:rPr lang="en-US" sz="2800" dirty="0"/>
              <a:t>Marked fish reintegrate into the population.</a:t>
            </a:r>
          </a:p>
          <a:p>
            <a:r>
              <a:rPr lang="en-US" sz="2800" dirty="0"/>
              <a:t>Fish do not lose marks.</a:t>
            </a:r>
          </a:p>
          <a:p>
            <a:endParaRPr lang="en-US" sz="2800" dirty="0"/>
          </a:p>
          <a:p>
            <a:pPr marL="0" indent="0">
              <a:buNone/>
            </a:pPr>
            <a:r>
              <a:rPr lang="en-US" sz="2800" b="1" dirty="0"/>
              <a:t>How can violations of these assumptions impact bias in our abundance estimate?</a:t>
            </a:r>
          </a:p>
        </p:txBody>
      </p:sp>
      <p:grpSp>
        <p:nvGrpSpPr>
          <p:cNvPr id="3" name="Group 2">
            <a:extLst>
              <a:ext uri="{FF2B5EF4-FFF2-40B4-BE49-F238E27FC236}">
                <a16:creationId xmlns:a16="http://schemas.microsoft.com/office/drawing/2014/main" id="{EA95F577-64C3-6A39-942E-BC81C44968CF}"/>
              </a:ext>
            </a:extLst>
          </p:cNvPr>
          <p:cNvGrpSpPr/>
          <p:nvPr/>
        </p:nvGrpSpPr>
        <p:grpSpPr>
          <a:xfrm>
            <a:off x="7271027" y="1430868"/>
            <a:ext cx="3421992" cy="4019118"/>
            <a:chOff x="7321827" y="1437861"/>
            <a:chExt cx="3421992" cy="4019118"/>
          </a:xfrm>
        </p:grpSpPr>
        <p:sp>
          <p:nvSpPr>
            <p:cNvPr id="6" name="Oval 5">
              <a:extLst>
                <a:ext uri="{FF2B5EF4-FFF2-40B4-BE49-F238E27FC236}">
                  <a16:creationId xmlns:a16="http://schemas.microsoft.com/office/drawing/2014/main" id="{890C401D-7BAA-61AF-09BA-F99338E045B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Dead Fish Skeleton with solid fill">
              <a:extLst>
                <a:ext uri="{FF2B5EF4-FFF2-40B4-BE49-F238E27FC236}">
                  <a16:creationId xmlns:a16="http://schemas.microsoft.com/office/drawing/2014/main" id="{A8C67E2B-E06B-0D54-C88F-D051E7575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10" name="Graphic 9" descr="Dead Fish Skeleton with solid fill">
              <a:extLst>
                <a:ext uri="{FF2B5EF4-FFF2-40B4-BE49-F238E27FC236}">
                  <a16:creationId xmlns:a16="http://schemas.microsoft.com/office/drawing/2014/main" id="{DE1C28CD-61B0-947F-A01A-052B886A5A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11" name="Graphic 10" descr="Dead Fish Skeleton with solid fill">
              <a:extLst>
                <a:ext uri="{FF2B5EF4-FFF2-40B4-BE49-F238E27FC236}">
                  <a16:creationId xmlns:a16="http://schemas.microsoft.com/office/drawing/2014/main" id="{2DB8147F-5BFA-A11F-663A-EE6227660E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2" name="Graphic 11" descr="Dead Fish Skeleton with solid fill">
              <a:extLst>
                <a:ext uri="{FF2B5EF4-FFF2-40B4-BE49-F238E27FC236}">
                  <a16:creationId xmlns:a16="http://schemas.microsoft.com/office/drawing/2014/main" id="{4DF7A5AE-3341-48A5-6064-9A6120016F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3" name="Graphic 12" descr="Dead Fish Skeleton with solid fill">
              <a:extLst>
                <a:ext uri="{FF2B5EF4-FFF2-40B4-BE49-F238E27FC236}">
                  <a16:creationId xmlns:a16="http://schemas.microsoft.com/office/drawing/2014/main" id="{1112E419-4361-FC5C-67F5-3F69ED821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4" name="Graphic 13" descr="Dead Fish Skeleton with solid fill">
              <a:extLst>
                <a:ext uri="{FF2B5EF4-FFF2-40B4-BE49-F238E27FC236}">
                  <a16:creationId xmlns:a16="http://schemas.microsoft.com/office/drawing/2014/main" id="{F6D4A071-5FE8-71DC-EC81-FC40B96E7A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5" name="Graphic 14" descr="Dead Fish Skeleton with solid fill">
              <a:extLst>
                <a:ext uri="{FF2B5EF4-FFF2-40B4-BE49-F238E27FC236}">
                  <a16:creationId xmlns:a16="http://schemas.microsoft.com/office/drawing/2014/main" id="{08E55AA8-8455-E0B6-3728-C70EB25301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6" name="Graphic 15" descr="Dead Fish Skeleton with solid fill">
              <a:extLst>
                <a:ext uri="{FF2B5EF4-FFF2-40B4-BE49-F238E27FC236}">
                  <a16:creationId xmlns:a16="http://schemas.microsoft.com/office/drawing/2014/main" id="{5B23B8F3-FFB1-353A-8D61-A79B31E5D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7" name="Graphic 16" descr="Dead Fish Skeleton with solid fill">
              <a:extLst>
                <a:ext uri="{FF2B5EF4-FFF2-40B4-BE49-F238E27FC236}">
                  <a16:creationId xmlns:a16="http://schemas.microsoft.com/office/drawing/2014/main" id="{C80DC89C-1AFE-816D-62A3-AC763234D9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8" name="Graphic 17" descr="Dead Fish Skeleton with solid fill">
              <a:extLst>
                <a:ext uri="{FF2B5EF4-FFF2-40B4-BE49-F238E27FC236}">
                  <a16:creationId xmlns:a16="http://schemas.microsoft.com/office/drawing/2014/main" id="{F78DB1F1-CB25-DCB7-A6BD-2F1EDBA3D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9" name="Graphic 18" descr="Dead Fish Skeleton with solid fill">
              <a:extLst>
                <a:ext uri="{FF2B5EF4-FFF2-40B4-BE49-F238E27FC236}">
                  <a16:creationId xmlns:a16="http://schemas.microsoft.com/office/drawing/2014/main" id="{D3C10D5E-BDBF-A37A-5CF1-A60B9914DA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20" name="Graphic 19" descr="Dead Fish Skeleton with solid fill">
              <a:extLst>
                <a:ext uri="{FF2B5EF4-FFF2-40B4-BE49-F238E27FC236}">
                  <a16:creationId xmlns:a16="http://schemas.microsoft.com/office/drawing/2014/main" id="{A7DE882F-903A-C14D-1C16-657F9DE782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21" name="Graphic 20" descr="Dead Fish Skeleton with solid fill">
              <a:extLst>
                <a:ext uri="{FF2B5EF4-FFF2-40B4-BE49-F238E27FC236}">
                  <a16:creationId xmlns:a16="http://schemas.microsoft.com/office/drawing/2014/main" id="{2514BC4B-5705-2DE3-2C63-F484D188E8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2" name="Graphic 21" descr="Dead Fish Skeleton with solid fill">
              <a:extLst>
                <a:ext uri="{FF2B5EF4-FFF2-40B4-BE49-F238E27FC236}">
                  <a16:creationId xmlns:a16="http://schemas.microsoft.com/office/drawing/2014/main" id="{6F818211-DAD0-3AD7-AE17-F871F0E004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3" name="Graphic 22" descr="Dead Fish Skeleton with solid fill">
              <a:extLst>
                <a:ext uri="{FF2B5EF4-FFF2-40B4-BE49-F238E27FC236}">
                  <a16:creationId xmlns:a16="http://schemas.microsoft.com/office/drawing/2014/main" id="{8515B8D4-5EA2-7B1B-AA3E-7FC9D6E223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4" name="Oval 23">
              <a:extLst>
                <a:ext uri="{FF2B5EF4-FFF2-40B4-BE49-F238E27FC236}">
                  <a16:creationId xmlns:a16="http://schemas.microsoft.com/office/drawing/2014/main" id="{6127D214-B135-45EE-D6A8-8471DE578161}"/>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64300F2-46CA-F257-129D-8FDCF96CDF95}"/>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6" name="Straight Arrow Connector 25">
              <a:extLst>
                <a:ext uri="{FF2B5EF4-FFF2-40B4-BE49-F238E27FC236}">
                  <a16:creationId xmlns:a16="http://schemas.microsoft.com/office/drawing/2014/main" id="{F8B19B7B-30A4-B4D1-8827-F4E8CF73CCAA}"/>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43CCAC5-B28C-AE80-BC54-70854394AC8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Dead Fish Skeleton with solid fill">
              <a:extLst>
                <a:ext uri="{FF2B5EF4-FFF2-40B4-BE49-F238E27FC236}">
                  <a16:creationId xmlns:a16="http://schemas.microsoft.com/office/drawing/2014/main" id="{40B8B35D-287C-8132-B1D8-9F17BA5A2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9" name="Graphic 28" descr="Dead Fish Skeleton with solid fill">
              <a:extLst>
                <a:ext uri="{FF2B5EF4-FFF2-40B4-BE49-F238E27FC236}">
                  <a16:creationId xmlns:a16="http://schemas.microsoft.com/office/drawing/2014/main" id="{AF38541E-20EC-FC21-AD40-FBD92E286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30" name="Graphic 29" descr="Dead Fish Skeleton with solid fill">
              <a:extLst>
                <a:ext uri="{FF2B5EF4-FFF2-40B4-BE49-F238E27FC236}">
                  <a16:creationId xmlns:a16="http://schemas.microsoft.com/office/drawing/2014/main" id="{DC3102F3-B998-1329-45E4-2488F58DE2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6418" y="4030880"/>
              <a:ext cx="488900" cy="488900"/>
            </a:xfrm>
            <a:prstGeom prst="rect">
              <a:avLst/>
            </a:prstGeom>
          </p:spPr>
        </p:pic>
        <p:pic>
          <p:nvPicPr>
            <p:cNvPr id="31" name="Graphic 30" descr="Dead Fish Skeleton with solid fill">
              <a:extLst>
                <a:ext uri="{FF2B5EF4-FFF2-40B4-BE49-F238E27FC236}">
                  <a16:creationId xmlns:a16="http://schemas.microsoft.com/office/drawing/2014/main" id="{72185732-6798-88AF-6A76-63C901941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2" name="Graphic 31" descr="Dead Fish Skeleton with solid fill">
              <a:extLst>
                <a:ext uri="{FF2B5EF4-FFF2-40B4-BE49-F238E27FC236}">
                  <a16:creationId xmlns:a16="http://schemas.microsoft.com/office/drawing/2014/main" id="{38B32DC5-6C6A-4827-4D79-AA9EC4F667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1596" y="4688284"/>
              <a:ext cx="488900" cy="488900"/>
            </a:xfrm>
            <a:prstGeom prst="rect">
              <a:avLst/>
            </a:prstGeom>
          </p:spPr>
        </p:pic>
        <p:pic>
          <p:nvPicPr>
            <p:cNvPr id="33" name="Graphic 32" descr="Dead Fish Skeleton with solid fill">
              <a:extLst>
                <a:ext uri="{FF2B5EF4-FFF2-40B4-BE49-F238E27FC236}">
                  <a16:creationId xmlns:a16="http://schemas.microsoft.com/office/drawing/2014/main" id="{1708FC75-EC27-AD38-9086-4895457AB2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4" name="Graphic 33" descr="Dead Fish Skeleton with solid fill">
              <a:extLst>
                <a:ext uri="{FF2B5EF4-FFF2-40B4-BE49-F238E27FC236}">
                  <a16:creationId xmlns:a16="http://schemas.microsoft.com/office/drawing/2014/main" id="{23F8EAB2-674C-70F5-31E4-B4C287B4D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5" name="Graphic 34" descr="Dead Fish Skeleton with solid fill">
              <a:extLst>
                <a:ext uri="{FF2B5EF4-FFF2-40B4-BE49-F238E27FC236}">
                  <a16:creationId xmlns:a16="http://schemas.microsoft.com/office/drawing/2014/main" id="{9A228219-1DA1-47EF-A8A0-F91FFC26C9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6" name="Graphic 35" descr="Dead Fish Skeleton with solid fill">
              <a:extLst>
                <a:ext uri="{FF2B5EF4-FFF2-40B4-BE49-F238E27FC236}">
                  <a16:creationId xmlns:a16="http://schemas.microsoft.com/office/drawing/2014/main" id="{183D5A76-81A9-AE1D-371F-CC7A75F4F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7" name="Graphic 36" descr="Dead Fish Skeleton with solid fill">
              <a:extLst>
                <a:ext uri="{FF2B5EF4-FFF2-40B4-BE49-F238E27FC236}">
                  <a16:creationId xmlns:a16="http://schemas.microsoft.com/office/drawing/2014/main" id="{C9AE10CD-E862-D97F-574D-5D9D185E8E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8" name="Graphic 37" descr="Dead Fish Skeleton with solid fill">
              <a:extLst>
                <a:ext uri="{FF2B5EF4-FFF2-40B4-BE49-F238E27FC236}">
                  <a16:creationId xmlns:a16="http://schemas.microsoft.com/office/drawing/2014/main" id="{3DF948A2-5524-ADB5-5D2B-CF3B28ABE8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9" name="Graphic 38" descr="Dead Fish Skeleton with solid fill">
              <a:extLst>
                <a:ext uri="{FF2B5EF4-FFF2-40B4-BE49-F238E27FC236}">
                  <a16:creationId xmlns:a16="http://schemas.microsoft.com/office/drawing/2014/main" id="{12EE575B-2560-3D8F-73BB-73178460F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40" name="Graphic 39" descr="Dead Fish Skeleton with solid fill">
              <a:extLst>
                <a:ext uri="{FF2B5EF4-FFF2-40B4-BE49-F238E27FC236}">
                  <a16:creationId xmlns:a16="http://schemas.microsoft.com/office/drawing/2014/main" id="{BE4A9D0A-04CE-E8D0-6BF5-11B64E681E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41" name="Graphic 40" descr="Dead Fish Skeleton with solid fill">
              <a:extLst>
                <a:ext uri="{FF2B5EF4-FFF2-40B4-BE49-F238E27FC236}">
                  <a16:creationId xmlns:a16="http://schemas.microsoft.com/office/drawing/2014/main" id="{721EAEAC-C324-1D4D-9304-B7952565F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2" name="Graphic 41" descr="Dead Fish Skeleton with solid fill">
              <a:extLst>
                <a:ext uri="{FF2B5EF4-FFF2-40B4-BE49-F238E27FC236}">
                  <a16:creationId xmlns:a16="http://schemas.microsoft.com/office/drawing/2014/main" id="{DE6EEBE2-7837-D939-D25A-E9298523DD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3878" y="4371680"/>
              <a:ext cx="488900" cy="488900"/>
            </a:xfrm>
            <a:prstGeom prst="rect">
              <a:avLst/>
            </a:prstGeom>
          </p:spPr>
        </p:pic>
        <p:sp>
          <p:nvSpPr>
            <p:cNvPr id="43" name="Oval 42">
              <a:extLst>
                <a:ext uri="{FF2B5EF4-FFF2-40B4-BE49-F238E27FC236}">
                  <a16:creationId xmlns:a16="http://schemas.microsoft.com/office/drawing/2014/main" id="{66DF2832-A51B-15C8-8706-9E807AF45D07}"/>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91567E2-9EF1-AF82-AF53-80A7E93FAE40}"/>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pic>
        <p:nvPicPr>
          <p:cNvPr id="4" name="Picture 3">
            <a:extLst>
              <a:ext uri="{FF2B5EF4-FFF2-40B4-BE49-F238E27FC236}">
                <a16:creationId xmlns:a16="http://schemas.microsoft.com/office/drawing/2014/main" id="{BAA0F670-7CF2-DD20-8101-F57B5531F023}"/>
              </a:ext>
            </a:extLst>
          </p:cNvPr>
          <p:cNvPicPr>
            <a:picLocks noChangeAspect="1"/>
          </p:cNvPicPr>
          <p:nvPr/>
        </p:nvPicPr>
        <p:blipFill>
          <a:blip r:embed="rId8"/>
          <a:stretch>
            <a:fillRect/>
          </a:stretch>
        </p:blipFill>
        <p:spPr>
          <a:xfrm>
            <a:off x="7670796" y="5400010"/>
            <a:ext cx="1993160" cy="1223524"/>
          </a:xfrm>
          <a:prstGeom prst="rect">
            <a:avLst/>
          </a:prstGeom>
        </p:spPr>
      </p:pic>
    </p:spTree>
    <p:extLst>
      <p:ext uri="{BB962C8B-B14F-4D97-AF65-F5344CB8AC3E}">
        <p14:creationId xmlns:p14="http://schemas.microsoft.com/office/powerpoint/2010/main" val="626915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How CVCS violates 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1631599"/>
            <a:ext cx="6684673" cy="4769198"/>
          </a:xfrm>
        </p:spPr>
        <p:txBody>
          <a:bodyPr>
            <a:normAutofit/>
          </a:bodyPr>
          <a:lstStyle/>
          <a:p>
            <a:r>
              <a:rPr lang="en-US" dirty="0"/>
              <a:t>Population is constant (closed): no birth, death, or migration.</a:t>
            </a:r>
          </a:p>
          <a:p>
            <a:pPr lvl="1"/>
            <a:r>
              <a:rPr lang="en-US" sz="2400" dirty="0"/>
              <a:t>Carcasses are “birthed” and enter the system un-marked.</a:t>
            </a:r>
          </a:p>
          <a:p>
            <a:pPr lvl="1"/>
            <a:r>
              <a:rPr lang="en-US" sz="2400" dirty="0"/>
              <a:t>Carcasses can degrade or be flushed out of the system with out being accounted for.</a:t>
            </a:r>
          </a:p>
          <a:p>
            <a:r>
              <a:rPr lang="en-US" dirty="0"/>
              <a:t>Probability of capture is equal across all individuals.</a:t>
            </a:r>
          </a:p>
          <a:p>
            <a:pPr lvl="1"/>
            <a:r>
              <a:rPr lang="en-US" sz="2200" dirty="0"/>
              <a:t>Probabilities of capture and survival could differ based on carcass or environmental variables.</a:t>
            </a:r>
          </a:p>
        </p:txBody>
      </p:sp>
      <p:grpSp>
        <p:nvGrpSpPr>
          <p:cNvPr id="2" name="Group 1">
            <a:extLst>
              <a:ext uri="{FF2B5EF4-FFF2-40B4-BE49-F238E27FC236}">
                <a16:creationId xmlns:a16="http://schemas.microsoft.com/office/drawing/2014/main" id="{43F1F36D-55B7-5B92-CEEC-68685674BE06}"/>
              </a:ext>
            </a:extLst>
          </p:cNvPr>
          <p:cNvGrpSpPr/>
          <p:nvPr/>
        </p:nvGrpSpPr>
        <p:grpSpPr>
          <a:xfrm>
            <a:off x="7271027" y="1430868"/>
            <a:ext cx="3747796" cy="4422921"/>
            <a:chOff x="7321827" y="1437861"/>
            <a:chExt cx="3747796" cy="4422921"/>
          </a:xfrm>
        </p:grpSpPr>
        <p:sp>
          <p:nvSpPr>
            <p:cNvPr id="3" name="Oval 2">
              <a:extLst>
                <a:ext uri="{FF2B5EF4-FFF2-40B4-BE49-F238E27FC236}">
                  <a16:creationId xmlns:a16="http://schemas.microsoft.com/office/drawing/2014/main" id="{C12C8D53-FB7E-DFE9-9C46-BCFD41052F5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Dead Fish Skeleton with solid fill">
              <a:extLst>
                <a:ext uri="{FF2B5EF4-FFF2-40B4-BE49-F238E27FC236}">
                  <a16:creationId xmlns:a16="http://schemas.microsoft.com/office/drawing/2014/main" id="{6DC2E3E0-3E8B-341D-E9CF-D8554B4839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5" name="Graphic 4" descr="Dead Fish Skeleton with solid fill">
              <a:extLst>
                <a:ext uri="{FF2B5EF4-FFF2-40B4-BE49-F238E27FC236}">
                  <a16:creationId xmlns:a16="http://schemas.microsoft.com/office/drawing/2014/main" id="{D5221573-B731-483D-AC9E-1635DF6DA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6" name="Graphic 5" descr="Dead Fish Skeleton with solid fill">
              <a:extLst>
                <a:ext uri="{FF2B5EF4-FFF2-40B4-BE49-F238E27FC236}">
                  <a16:creationId xmlns:a16="http://schemas.microsoft.com/office/drawing/2014/main" id="{720DAD54-0C8B-D21C-8779-6BEA2BAA4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0" name="Graphic 9" descr="Dead Fish Skeleton with solid fill">
              <a:extLst>
                <a:ext uri="{FF2B5EF4-FFF2-40B4-BE49-F238E27FC236}">
                  <a16:creationId xmlns:a16="http://schemas.microsoft.com/office/drawing/2014/main" id="{CC939F9F-556F-7021-AABA-B3A1AB421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1" name="Graphic 10" descr="Dead Fish Skeleton with solid fill">
              <a:extLst>
                <a:ext uri="{FF2B5EF4-FFF2-40B4-BE49-F238E27FC236}">
                  <a16:creationId xmlns:a16="http://schemas.microsoft.com/office/drawing/2014/main" id="{0721286E-68A4-8171-A924-B356975D0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2" name="Graphic 11" descr="Dead Fish Skeleton with solid fill">
              <a:extLst>
                <a:ext uri="{FF2B5EF4-FFF2-40B4-BE49-F238E27FC236}">
                  <a16:creationId xmlns:a16="http://schemas.microsoft.com/office/drawing/2014/main" id="{0EA8E4B7-649C-36A6-126F-352AD65F5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3" name="Graphic 12" descr="Dead Fish Skeleton with solid fill">
              <a:extLst>
                <a:ext uri="{FF2B5EF4-FFF2-40B4-BE49-F238E27FC236}">
                  <a16:creationId xmlns:a16="http://schemas.microsoft.com/office/drawing/2014/main" id="{BE8F7788-9165-5919-A39D-EEC3A2862F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4" name="Graphic 13" descr="Dead Fish Skeleton with solid fill">
              <a:extLst>
                <a:ext uri="{FF2B5EF4-FFF2-40B4-BE49-F238E27FC236}">
                  <a16:creationId xmlns:a16="http://schemas.microsoft.com/office/drawing/2014/main" id="{54CA52AF-706C-0676-AA92-6C3DE0EEA3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5" name="Graphic 14" descr="Dead Fish Skeleton with solid fill">
              <a:extLst>
                <a:ext uri="{FF2B5EF4-FFF2-40B4-BE49-F238E27FC236}">
                  <a16:creationId xmlns:a16="http://schemas.microsoft.com/office/drawing/2014/main" id="{36BA95B3-9103-1A67-7A6E-79CE736274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6" name="Graphic 15" descr="Dead Fish Skeleton with solid fill">
              <a:extLst>
                <a:ext uri="{FF2B5EF4-FFF2-40B4-BE49-F238E27FC236}">
                  <a16:creationId xmlns:a16="http://schemas.microsoft.com/office/drawing/2014/main" id="{E0B245B8-DB03-AE5B-4EBF-D2F76C741C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7" name="Graphic 16" descr="Dead Fish Skeleton with solid fill">
              <a:extLst>
                <a:ext uri="{FF2B5EF4-FFF2-40B4-BE49-F238E27FC236}">
                  <a16:creationId xmlns:a16="http://schemas.microsoft.com/office/drawing/2014/main" id="{12029561-FC99-28B0-473A-8BB03EA12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18" name="Graphic 17" descr="Dead Fish Skeleton with solid fill">
              <a:extLst>
                <a:ext uri="{FF2B5EF4-FFF2-40B4-BE49-F238E27FC236}">
                  <a16:creationId xmlns:a16="http://schemas.microsoft.com/office/drawing/2014/main" id="{C33FF587-0A3D-670F-98B4-9CFF29AF24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19" name="Graphic 18" descr="Dead Fish Skeleton with solid fill">
              <a:extLst>
                <a:ext uri="{FF2B5EF4-FFF2-40B4-BE49-F238E27FC236}">
                  <a16:creationId xmlns:a16="http://schemas.microsoft.com/office/drawing/2014/main" id="{93277457-FB71-7450-2FA8-7D7753244E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0" name="Graphic 19" descr="Dead Fish Skeleton with solid fill">
              <a:extLst>
                <a:ext uri="{FF2B5EF4-FFF2-40B4-BE49-F238E27FC236}">
                  <a16:creationId xmlns:a16="http://schemas.microsoft.com/office/drawing/2014/main" id="{57228B13-BAD2-0E6D-62DD-742B698F09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1" name="Graphic 20" descr="Dead Fish Skeleton with solid fill">
              <a:extLst>
                <a:ext uri="{FF2B5EF4-FFF2-40B4-BE49-F238E27FC236}">
                  <a16:creationId xmlns:a16="http://schemas.microsoft.com/office/drawing/2014/main" id="{1AF163FA-99F1-0F35-5740-5944BB4EE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2" name="Oval 21">
              <a:extLst>
                <a:ext uri="{FF2B5EF4-FFF2-40B4-BE49-F238E27FC236}">
                  <a16:creationId xmlns:a16="http://schemas.microsoft.com/office/drawing/2014/main" id="{5962E569-FC7A-A275-5964-4FA1D233C515}"/>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C32FA4A-120B-168C-45E4-4B8539D8FA0D}"/>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4" name="Straight Arrow Connector 23">
              <a:extLst>
                <a:ext uri="{FF2B5EF4-FFF2-40B4-BE49-F238E27FC236}">
                  <a16:creationId xmlns:a16="http://schemas.microsoft.com/office/drawing/2014/main" id="{3B76465E-0F3E-A999-1477-4686849DDC98}"/>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0BC4000-3BC3-4FCE-6608-23B6CE70A4E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Dead Fish Skeleton with solid fill">
              <a:extLst>
                <a:ext uri="{FF2B5EF4-FFF2-40B4-BE49-F238E27FC236}">
                  <a16:creationId xmlns:a16="http://schemas.microsoft.com/office/drawing/2014/main" id="{DE35D1CB-9205-098A-E33E-DC4ACEB92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7" name="Graphic 26" descr="Dead Fish Skeleton with solid fill">
              <a:extLst>
                <a:ext uri="{FF2B5EF4-FFF2-40B4-BE49-F238E27FC236}">
                  <a16:creationId xmlns:a16="http://schemas.microsoft.com/office/drawing/2014/main" id="{E5D236B3-7682-1599-D814-2D8ED25D8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28" name="Graphic 27" descr="Dead Fish Skeleton with solid fill">
              <a:extLst>
                <a:ext uri="{FF2B5EF4-FFF2-40B4-BE49-F238E27FC236}">
                  <a16:creationId xmlns:a16="http://schemas.microsoft.com/office/drawing/2014/main" id="{BB834BC9-E7E8-0D28-E04E-657F79C1BA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0129" y="3589299"/>
              <a:ext cx="488900" cy="488900"/>
            </a:xfrm>
            <a:prstGeom prst="rect">
              <a:avLst/>
            </a:prstGeom>
          </p:spPr>
        </p:pic>
        <p:pic>
          <p:nvPicPr>
            <p:cNvPr id="29" name="Graphic 28" descr="Dead Fish Skeleton with solid fill">
              <a:extLst>
                <a:ext uri="{FF2B5EF4-FFF2-40B4-BE49-F238E27FC236}">
                  <a16:creationId xmlns:a16="http://schemas.microsoft.com/office/drawing/2014/main" id="{72A4103F-048B-4FF8-944D-695ADDB09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0" name="Graphic 29" descr="Dead Fish Skeleton with solid fill">
              <a:extLst>
                <a:ext uri="{FF2B5EF4-FFF2-40B4-BE49-F238E27FC236}">
                  <a16:creationId xmlns:a16="http://schemas.microsoft.com/office/drawing/2014/main" id="{A6C77DC9-050A-4E52-9D38-3F758FDAF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4634" y="5371882"/>
              <a:ext cx="488900" cy="488900"/>
            </a:xfrm>
            <a:prstGeom prst="rect">
              <a:avLst/>
            </a:prstGeom>
          </p:spPr>
        </p:pic>
        <p:pic>
          <p:nvPicPr>
            <p:cNvPr id="31" name="Graphic 30" descr="Dead Fish Skeleton with solid fill">
              <a:extLst>
                <a:ext uri="{FF2B5EF4-FFF2-40B4-BE49-F238E27FC236}">
                  <a16:creationId xmlns:a16="http://schemas.microsoft.com/office/drawing/2014/main" id="{25F1752E-2629-D311-B319-1DE6401A6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2" name="Graphic 31" descr="Dead Fish Skeleton with solid fill">
              <a:extLst>
                <a:ext uri="{FF2B5EF4-FFF2-40B4-BE49-F238E27FC236}">
                  <a16:creationId xmlns:a16="http://schemas.microsoft.com/office/drawing/2014/main" id="{6B05AADF-0114-4C43-A698-C969ABD4C2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3" name="Graphic 32" descr="Dead Fish Skeleton with solid fill">
              <a:extLst>
                <a:ext uri="{FF2B5EF4-FFF2-40B4-BE49-F238E27FC236}">
                  <a16:creationId xmlns:a16="http://schemas.microsoft.com/office/drawing/2014/main" id="{105C9632-A1D4-74E6-0AA7-C591DED3EF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4" name="Graphic 33" descr="Dead Fish Skeleton with solid fill">
              <a:extLst>
                <a:ext uri="{FF2B5EF4-FFF2-40B4-BE49-F238E27FC236}">
                  <a16:creationId xmlns:a16="http://schemas.microsoft.com/office/drawing/2014/main" id="{86534A7F-05A1-7BD8-C464-E64A38BC6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5" name="Graphic 34" descr="Dead Fish Skeleton with solid fill">
              <a:extLst>
                <a:ext uri="{FF2B5EF4-FFF2-40B4-BE49-F238E27FC236}">
                  <a16:creationId xmlns:a16="http://schemas.microsoft.com/office/drawing/2014/main" id="{398960AA-9402-3138-96B8-282DE51DD5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6" name="Graphic 35" descr="Dead Fish Skeleton with solid fill">
              <a:extLst>
                <a:ext uri="{FF2B5EF4-FFF2-40B4-BE49-F238E27FC236}">
                  <a16:creationId xmlns:a16="http://schemas.microsoft.com/office/drawing/2014/main" id="{76061D21-133E-8602-ED62-8D8AE8961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7" name="Graphic 36" descr="Dead Fish Skeleton with solid fill">
              <a:extLst>
                <a:ext uri="{FF2B5EF4-FFF2-40B4-BE49-F238E27FC236}">
                  <a16:creationId xmlns:a16="http://schemas.microsoft.com/office/drawing/2014/main" id="{C395AFDD-B605-8510-824D-BF6967CCA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38" name="Graphic 37" descr="Dead Fish Skeleton with solid fill">
              <a:extLst>
                <a:ext uri="{FF2B5EF4-FFF2-40B4-BE49-F238E27FC236}">
                  <a16:creationId xmlns:a16="http://schemas.microsoft.com/office/drawing/2014/main" id="{F639F646-12AE-90B7-FEE8-A3AB20337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39" name="Graphic 38" descr="Dead Fish Skeleton with solid fill">
              <a:extLst>
                <a:ext uri="{FF2B5EF4-FFF2-40B4-BE49-F238E27FC236}">
                  <a16:creationId xmlns:a16="http://schemas.microsoft.com/office/drawing/2014/main" id="{5ED7072A-F1F1-E7C6-FDEE-A0E1C84552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0" name="Graphic 39" descr="Dead Fish Skeleton with solid fill">
              <a:extLst>
                <a:ext uri="{FF2B5EF4-FFF2-40B4-BE49-F238E27FC236}">
                  <a16:creationId xmlns:a16="http://schemas.microsoft.com/office/drawing/2014/main" id="{FC8B5141-CA20-E5AD-3464-3C5393CEEB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80723" y="4980890"/>
              <a:ext cx="488900" cy="488900"/>
            </a:xfrm>
            <a:prstGeom prst="rect">
              <a:avLst/>
            </a:prstGeom>
          </p:spPr>
        </p:pic>
        <p:sp>
          <p:nvSpPr>
            <p:cNvPr id="41" name="Oval 40">
              <a:extLst>
                <a:ext uri="{FF2B5EF4-FFF2-40B4-BE49-F238E27FC236}">
                  <a16:creationId xmlns:a16="http://schemas.microsoft.com/office/drawing/2014/main" id="{93D75790-BA9F-9FAE-A397-99D4BF64B4F2}"/>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A3DD2E8-E73E-0BD4-3F4E-58572A3D1D3F}"/>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cxnSp>
        <p:nvCxnSpPr>
          <p:cNvPr id="44" name="Straight Arrow Connector 43">
            <a:extLst>
              <a:ext uri="{FF2B5EF4-FFF2-40B4-BE49-F238E27FC236}">
                <a16:creationId xmlns:a16="http://schemas.microsoft.com/office/drawing/2014/main" id="{F939687F-08CC-07A1-F4E9-BDFF183A2395}"/>
              </a:ext>
            </a:extLst>
          </p:cNvPr>
          <p:cNvCxnSpPr/>
          <p:nvPr/>
        </p:nvCxnSpPr>
        <p:spPr>
          <a:xfrm flipV="1">
            <a:off x="9726580" y="4016198"/>
            <a:ext cx="432749" cy="28212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849A21C-A292-D05F-513D-DCA66D778D27}"/>
              </a:ext>
            </a:extLst>
          </p:cNvPr>
          <p:cNvCxnSpPr>
            <a:cxnSpLocks/>
          </p:cNvCxnSpPr>
          <p:nvPr/>
        </p:nvCxnSpPr>
        <p:spPr>
          <a:xfrm>
            <a:off x="9831612" y="4961086"/>
            <a:ext cx="556464" cy="18930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71E439-2956-FBC9-419A-043A82377485}"/>
              </a:ext>
            </a:extLst>
          </p:cNvPr>
          <p:cNvCxnSpPr>
            <a:cxnSpLocks/>
          </p:cNvCxnSpPr>
          <p:nvPr/>
        </p:nvCxnSpPr>
        <p:spPr>
          <a:xfrm flipV="1">
            <a:off x="7794266" y="5079624"/>
            <a:ext cx="311159" cy="36736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fontScale="90000"/>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(CJS)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7278760" cy="4825930"/>
              </a:xfrm>
            </p:spPr>
            <p:txBody>
              <a:bodyPr>
                <a:normAutofit/>
              </a:bodyPr>
              <a:lstStyle/>
              <a:p>
                <a:r>
                  <a:rPr lang="en-US" dirty="0"/>
                  <a:t>Utilizes probability of capture and survival for each observed carcass:</a:t>
                </a:r>
              </a:p>
              <a:p>
                <a:pPr lvl="1"/>
                <a14:m>
                  <m:oMath xmlns:m="http://schemas.openxmlformats.org/officeDocument/2006/math">
                    <m:sSub>
                      <m:sSubPr>
                        <m:ctrlPr>
                          <a:rPr lang="en-US" sz="1800" i="1">
                            <a:latin typeface="Cambria Math" panose="02040503050406030204" pitchFamily="18" charset="0"/>
                          </a:rPr>
                        </m:ctrlPr>
                      </m:sSubPr>
                      <m:e>
                        <m:r>
                          <m:rPr>
                            <m:nor/>
                          </m:rPr>
                          <a:rPr lang="en-US" sz="1800"/>
                          <m:t>𝜙</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b="0" i="1" smtClean="0">
                        <a:latin typeface="Cambria Math" panose="02040503050406030204" pitchFamily="18" charset="0"/>
                      </a:rPr>
                      <m:t>𝑝𝑟𝑜𝑏𝑎𝑏𝑖𝑙𝑖𝑡𝑦</m:t>
                    </m:r>
                    <m:r>
                      <a:rPr lang="en-US" sz="1800" b="0" i="1" smtClean="0">
                        <a:latin typeface="Cambria Math" panose="02040503050406030204" pitchFamily="18" charset="0"/>
                      </a:rPr>
                      <m:t> </m:t>
                    </m:r>
                    <m:r>
                      <a:rPr lang="en-US" sz="1800" b="0" i="1" smtClean="0">
                        <a:latin typeface="Cambria Math" panose="02040503050406030204" pitchFamily="18" charset="0"/>
                      </a:rPr>
                      <m:t>𝑐𝑎𝑟𝑐𝑎𝑠𝑠</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𝑠𝑢𝑟𝑣𝑖𝑣𝑒𝑠</m:t>
                    </m:r>
                    <m:r>
                      <a:rPr lang="en-US" sz="1800" b="0" i="1" smtClean="0">
                        <a:latin typeface="Cambria Math" panose="02040503050406030204" pitchFamily="18" charset="0"/>
                      </a:rPr>
                      <m:t> </m:t>
                    </m:r>
                    <m:r>
                      <a:rPr lang="en-US" sz="1800" b="0" i="1" smtClean="0">
                        <a:latin typeface="Cambria Math" panose="02040503050406030204" pitchFamily="18" charset="0"/>
                      </a:rPr>
                      <m:t>𝑓𝑟𝑜𝑚</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+1</m:t>
                    </m:r>
                  </m:oMath>
                </a14:m>
                <a:endParaRPr lang="en-US" sz="1800" b="0" i="1" dirty="0">
                  <a:latin typeface="Cambria Math" panose="02040503050406030204" pitchFamily="18" charset="0"/>
                </a:endParaRPr>
              </a:p>
              <a:p>
                <a:pPr lvl="1"/>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i="1">
                        <a:latin typeface="Cambria Math" panose="02040503050406030204" pitchFamily="18" charset="0"/>
                      </a:rPr>
                      <m:t>𝑝𝑟𝑜𝑏𝑎𝑏𝑖𝑙𝑖𝑡𝑦</m:t>
                    </m:r>
                    <m:r>
                      <a:rPr lang="en-US" sz="1800" i="1">
                        <a:latin typeface="Cambria Math" panose="02040503050406030204" pitchFamily="18" charset="0"/>
                      </a:rPr>
                      <m:t> </m:t>
                    </m:r>
                    <m:r>
                      <a:rPr lang="en-US" sz="1800" i="1">
                        <a:latin typeface="Cambria Math" panose="02040503050406030204" pitchFamily="18" charset="0"/>
                      </a:rPr>
                      <m:t>𝑐𝑎𝑟𝑐𝑎𝑠𝑠</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𝑐𝑎𝑝𝑡𝑢𝑟𝑒𝑑</m:t>
                    </m:r>
                    <m:r>
                      <a:rPr lang="en-US" sz="1800" b="0" i="1" smtClean="0">
                        <a:latin typeface="Cambria Math" panose="02040503050406030204" pitchFamily="18" charset="0"/>
                      </a:rPr>
                      <m:t> </m:t>
                    </m:r>
                    <m:r>
                      <a:rPr lang="en-US" sz="1800" b="0" i="1" smtClean="0">
                        <a:latin typeface="Cambria Math" panose="02040503050406030204" pitchFamily="18" charset="0"/>
                      </a:rPr>
                      <m:t>𝑑𝑢𝑟𝑖𝑛𝑔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oMath>
                </a14:m>
                <a:endParaRPr lang="en-US" dirty="0"/>
              </a:p>
              <a:p>
                <a:r>
                  <a:rPr lang="en-US" dirty="0"/>
                  <a:t>No assumption of equal capture: can handle heterogenous capture and survival probabilities.</a:t>
                </a:r>
              </a:p>
              <a:p>
                <a:r>
                  <a:rPr lang="en-US" dirty="0"/>
                  <a:t>No assumption of a closed population.</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7278760" cy="4825930"/>
              </a:xfrm>
              <a:blipFill>
                <a:blip r:embed="rId3"/>
                <a:stretch>
                  <a:fillRect l="-1088" t="-1641"/>
                </a:stretch>
              </a:blipFill>
            </p:spPr>
            <p:txBody>
              <a:bodyPr/>
              <a:lstStyle/>
              <a:p>
                <a:r>
                  <a:rPr lang="en-US">
                    <a:noFill/>
                  </a:rPr>
                  <a:t> </a:t>
                </a:r>
              </a:p>
            </p:txBody>
          </p:sp>
        </mc:Fallback>
      </mc:AlternateContent>
      <p:pic>
        <p:nvPicPr>
          <p:cNvPr id="3" name="Picture 2" descr="A waterfall in a forest&#10;&#10;Description automatically generated">
            <a:extLst>
              <a:ext uri="{FF2B5EF4-FFF2-40B4-BE49-F238E27FC236}">
                <a16:creationId xmlns:a16="http://schemas.microsoft.com/office/drawing/2014/main" id="{D992CC20-E970-EFE6-1BA9-2C33A14B7CE0}"/>
              </a:ext>
            </a:extLst>
          </p:cNvPr>
          <p:cNvPicPr>
            <a:picLocks noChangeAspect="1"/>
          </p:cNvPicPr>
          <p:nvPr/>
        </p:nvPicPr>
        <p:blipFill rotWithShape="1">
          <a:blip r:embed="rId4">
            <a:extLst>
              <a:ext uri="{28A0092B-C50C-407E-A947-70E740481C1C}">
                <a14:useLocalDpi xmlns:a14="http://schemas.microsoft.com/office/drawing/2010/main" val="0"/>
              </a:ext>
            </a:extLst>
          </a:blip>
          <a:srcRect l="24266"/>
          <a:stretch/>
        </p:blipFill>
        <p:spPr>
          <a:xfrm rot="5400000">
            <a:off x="6667664" y="1333665"/>
            <a:ext cx="6862407" cy="4186263"/>
          </a:xfrm>
          <a:prstGeom prst="rect">
            <a:avLst/>
          </a:prstGeom>
        </p:spPr>
      </p:pic>
      <p:sp>
        <p:nvSpPr>
          <p:cNvPr id="4" name="TextBox 3">
            <a:extLst>
              <a:ext uri="{FF2B5EF4-FFF2-40B4-BE49-F238E27FC236}">
                <a16:creationId xmlns:a16="http://schemas.microsoft.com/office/drawing/2014/main" id="{F6E2CE0D-7E61-E64F-5D6F-2CEF99D90402}"/>
              </a:ext>
            </a:extLst>
          </p:cNvPr>
          <p:cNvSpPr txBox="1"/>
          <p:nvPr/>
        </p:nvSpPr>
        <p:spPr>
          <a:xfrm>
            <a:off x="86905" y="6100715"/>
            <a:ext cx="7667469" cy="600164"/>
          </a:xfrm>
          <a:prstGeom prst="rect">
            <a:avLst/>
          </a:prstGeom>
          <a:noFill/>
        </p:spPr>
        <p:txBody>
          <a:bodyPr wrap="square">
            <a:spAutoFit/>
          </a:bodyPr>
          <a:lstStyle/>
          <a:p>
            <a:r>
              <a:rPr lang="en-US" sz="1100" dirty="0"/>
              <a:t>Schwarz, C. J., R. E. Bailey, J. R. Irvine, and F. C. Dalziel. 1993. Estimating spawning escapement using capture-recapture methods. Can. J. Fish. </a:t>
            </a:r>
            <a:r>
              <a:rPr lang="en-US" sz="1100" dirty="0" err="1"/>
              <a:t>Aquat</a:t>
            </a:r>
            <a:r>
              <a:rPr lang="en-US" sz="1100" dirty="0"/>
              <a:t>. Sci. Vol 50:1181-1197.</a:t>
            </a:r>
          </a:p>
          <a:p>
            <a:r>
              <a:rPr lang="en-US" sz="1100" dirty="0"/>
              <a:t>Cormack, R. M. 1964. Estimates of survival from the sightings of marked animals. </a:t>
            </a:r>
            <a:r>
              <a:rPr lang="en-US" sz="1100" dirty="0" err="1"/>
              <a:t>Biometrika</a:t>
            </a:r>
            <a:r>
              <a:rPr lang="en-US" sz="1100" dirty="0"/>
              <a:t> 51:429 – 438.</a:t>
            </a:r>
          </a:p>
        </p:txBody>
      </p:sp>
    </p:spTree>
    <p:extLst>
      <p:ext uri="{BB962C8B-B14F-4D97-AF65-F5344CB8AC3E}">
        <p14:creationId xmlns:p14="http://schemas.microsoft.com/office/powerpoint/2010/main" val="3594149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11602793" cy="760412"/>
          </a:xfrm>
        </p:spPr>
        <p:txBody>
          <a:bodyPr>
            <a:normAutofit/>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232051"/>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11370974" cy="4825930"/>
          </a:xfrm>
        </p:spPr>
        <p:txBody>
          <a:bodyPr>
            <a:normAutofit/>
          </a:bodyPr>
          <a:lstStyle/>
          <a:p>
            <a:r>
              <a:rPr lang="en-US" sz="2800" dirty="0"/>
              <a:t>Tagged fish are representative of the population.</a:t>
            </a:r>
          </a:p>
          <a:p>
            <a:r>
              <a:rPr lang="en-US" sz="2800" dirty="0"/>
              <a:t>Number of released fish is known.</a:t>
            </a:r>
          </a:p>
          <a:p>
            <a:r>
              <a:rPr lang="en-US" sz="2800" dirty="0"/>
              <a:t>Tagging is accuracy with no tag loss.</a:t>
            </a:r>
          </a:p>
          <a:p>
            <a:r>
              <a:rPr lang="en-US" sz="2800" dirty="0"/>
              <a:t>Time interval between recapture periods is brief relative to life-history.</a:t>
            </a:r>
          </a:p>
          <a:p>
            <a:endParaRPr lang="en-US" sz="2800" dirty="0"/>
          </a:p>
        </p:txBody>
      </p:sp>
    </p:spTree>
    <p:extLst>
      <p:ext uri="{BB962C8B-B14F-4D97-AF65-F5344CB8AC3E}">
        <p14:creationId xmlns:p14="http://schemas.microsoft.com/office/powerpoint/2010/main" val="1551018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Horvitz-Thompson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3090931"/>
                <a:ext cx="11654688" cy="3309866"/>
              </a:xfrm>
            </p:spPr>
            <p:txBody>
              <a:bodyPr>
                <a:normAutofit/>
              </a:bodyPr>
              <a:lstStyle/>
              <a:p>
                <a:r>
                  <a:rPr lang="en-US" sz="2800" dirty="0"/>
                  <a:t>Uses estimates of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𝑖𝑗</m:t>
                        </m:r>
                      </m:sub>
                    </m:sSub>
                  </m:oMath>
                </a14:m>
                <a:r>
                  <a:rPr lang="en-US" sz="2800" dirty="0"/>
                  <a:t> derived from CJS model to estimate population size at period </a:t>
                </a:r>
                <a:r>
                  <a:rPr lang="en-US" sz="2800" i="1" dirty="0"/>
                  <a:t>j</a:t>
                </a:r>
                <a:r>
                  <a:rPr lang="en-US" sz="2800" dirty="0"/>
                  <a:t>.</a:t>
                </a:r>
              </a:p>
              <a:p>
                <a:pPr lvl="1"/>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𝑐𝑎𝑝𝑡𝑢𝑟𝑒</m:t>
                    </m:r>
                    <m:r>
                      <a:rPr lang="en-US" sz="2400" b="0" i="1" smtClean="0">
                        <a:latin typeface="Cambria Math" panose="02040503050406030204" pitchFamily="18" charset="0"/>
                      </a:rPr>
                      <m:t> </m:t>
                    </m:r>
                    <m:r>
                      <a:rPr lang="en-US" sz="2400" b="0" i="1" smtClean="0">
                        <a:latin typeface="Cambria Math" panose="02040503050406030204" pitchFamily="18" charset="0"/>
                      </a:rPr>
                      <m:t>𝑖𝑛𝑑𝑖𝑐𝑎𝑡𝑜𝑟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0 </m:t>
                    </m:r>
                    <m:r>
                      <a:rPr lang="en-US" sz="2400" b="0" i="1" smtClean="0">
                        <a:latin typeface="Cambria Math" panose="02040503050406030204" pitchFamily="18" charset="0"/>
                      </a:rPr>
                      <m:t>𝑜𝑟</m:t>
                    </m:r>
                    <m:r>
                      <a:rPr lang="en-US" sz="2400" b="0" i="1" smtClean="0">
                        <a:latin typeface="Cambria Math" panose="02040503050406030204" pitchFamily="18" charset="0"/>
                      </a:rPr>
                      <m:t> 1 </m:t>
                    </m:r>
                    <m:r>
                      <a:rPr lang="en-US" sz="2400" b="0" i="1" smtClean="0">
                        <a:latin typeface="Cambria Math" panose="02040503050406030204" pitchFamily="18" charset="0"/>
                      </a:rPr>
                      <m:t>𝑓𝑜𝑟</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m:t>
                    </m:r>
                  </m:oMath>
                </a14:m>
                <a:endParaRPr lang="en-US" sz="2400" i="1" dirty="0"/>
              </a:p>
              <a:p>
                <a:pPr lvl="1"/>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𝑐𝑎𝑟𝑐𝑎𝑠𝑠𝑒𝑠</m:t>
                    </m:r>
                    <m:r>
                      <a:rPr lang="en-US" sz="2400" b="0" i="1" smtClean="0">
                        <a:latin typeface="Cambria Math" panose="02040503050406030204" pitchFamily="18" charset="0"/>
                      </a:rPr>
                      <m:t> </m:t>
                    </m:r>
                    <m:r>
                      <a:rPr lang="en-US" sz="2400" b="0" i="1" smtClean="0">
                        <a:latin typeface="Cambria Math" panose="02040503050406030204" pitchFamily="18" charset="0"/>
                      </a:rPr>
                      <m:t>𝑜𝑏𝑠𝑒𝑟𝑣𝑒𝑑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𝑜𝑣𝑒𝑟</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𝑝𝑒𝑟𝑖𝑜𝑑𝑠</m:t>
                    </m:r>
                    <m:r>
                      <a:rPr lang="en-US" sz="2400" b="0" i="1" smtClean="0">
                        <a:latin typeface="Cambria Math" panose="02040503050406030204" pitchFamily="18" charset="0"/>
                      </a:rPr>
                      <m:t>.</m:t>
                    </m:r>
                  </m:oMath>
                </a14:m>
                <a:endParaRPr lang="en-US" sz="2400" i="1" dirty="0"/>
              </a:p>
              <a:p>
                <a:pPr marL="457200" lvl="1" indent="0">
                  <a:buNone/>
                </a:pPr>
                <a:endParaRPr lang="en-US" sz="2400" i="1" dirty="0"/>
              </a:p>
              <a:p>
                <a:pPr marL="0" indent="0">
                  <a:buNone/>
                </a:pPr>
                <a:r>
                  <a:rPr lang="en-US" sz="2800" b="1" dirty="0"/>
                  <a:t>How does a decrease in average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𝒑</m:t>
                        </m:r>
                      </m:e>
                      <m:sub>
                        <m:r>
                          <a:rPr lang="en-US" sz="2800" b="1" i="1" smtClean="0">
                            <a:latin typeface="Cambria Math" panose="02040503050406030204" pitchFamily="18" charset="0"/>
                          </a:rPr>
                          <m:t>𝒊𝒋</m:t>
                        </m:r>
                      </m:sub>
                    </m:sSub>
                  </m:oMath>
                </a14:m>
                <a:r>
                  <a:rPr lang="en-US" sz="2800" b="1" dirty="0"/>
                  <a:t> impact our escapement estimate?</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7" y="3090931"/>
                <a:ext cx="11654688" cy="3309866"/>
              </a:xfrm>
              <a:blipFill>
                <a:blip r:embed="rId3"/>
                <a:stretch>
                  <a:fillRect l="-1046" t="-2578" r="-78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E21BA652-DDFF-3C38-BB76-6C55EDB30CCE}"/>
              </a:ext>
            </a:extLst>
          </p:cNvPr>
          <p:cNvSpPr txBox="1"/>
          <p:nvPr/>
        </p:nvSpPr>
        <p:spPr>
          <a:xfrm>
            <a:off x="0" y="6100715"/>
            <a:ext cx="12035685" cy="600164"/>
          </a:xfrm>
          <a:prstGeom prst="rect">
            <a:avLst/>
          </a:prstGeom>
          <a:noFill/>
        </p:spPr>
        <p:txBody>
          <a:bodyPr wrap="square">
            <a:spAutoFit/>
          </a:bodyPr>
          <a:lstStyle/>
          <a:p>
            <a:r>
              <a:rPr lang="en-US" sz="1100" dirty="0"/>
              <a:t>D.G. Horvitz and D.J. Thompson. “A Generalization of Sampling Without Replacement From a Finite Universe”. In: Journal of the American Statistical Association 44.260 (1952), pp. 663–685. </a:t>
            </a:r>
            <a:r>
              <a:rPr lang="en-US" sz="1100" dirty="0" err="1"/>
              <a:t>issn</a:t>
            </a:r>
            <a:r>
              <a:rPr lang="en-US" sz="1100" dirty="0"/>
              <a:t>: 00283932. url: http://www.ncbi.nlm.nih.gov/pubmed/16243365.</a:t>
            </a:r>
          </a:p>
          <a:p>
            <a:r>
              <a:rPr lang="en-US" sz="1100" dirty="0"/>
              <a:t>J.D. Nichols. Modern Open-Population Capture-Recapture Models. Ed. by Steven C. </a:t>
            </a:r>
            <a:r>
              <a:rPr lang="en-US" sz="1100" dirty="0" err="1"/>
              <a:t>Amstrup</a:t>
            </a:r>
            <a:r>
              <a:rPr lang="en-US" sz="1100" dirty="0"/>
              <a:t>, Trent L. McDonald, and Bryan F.J. Manly. Princeton Univ. Press, 2008, pp. 88–123.</a:t>
            </a:r>
          </a:p>
        </p:txBody>
      </p:sp>
      <p:pic>
        <p:nvPicPr>
          <p:cNvPr id="47" name="Picture 46">
            <a:extLst>
              <a:ext uri="{FF2B5EF4-FFF2-40B4-BE49-F238E27FC236}">
                <a16:creationId xmlns:a16="http://schemas.microsoft.com/office/drawing/2014/main" id="{7CC483CF-A7EE-0FD7-F2A3-EA43DACD8CDA}"/>
              </a:ext>
            </a:extLst>
          </p:cNvPr>
          <p:cNvPicPr>
            <a:picLocks noChangeAspect="1"/>
          </p:cNvPicPr>
          <p:nvPr/>
        </p:nvPicPr>
        <p:blipFill>
          <a:blip r:embed="rId4"/>
          <a:stretch>
            <a:fillRect/>
          </a:stretch>
        </p:blipFill>
        <p:spPr>
          <a:xfrm>
            <a:off x="727420" y="1500385"/>
            <a:ext cx="2696801" cy="1541029"/>
          </a:xfrm>
          <a:prstGeom prst="rect">
            <a:avLst/>
          </a:prstGeom>
        </p:spPr>
      </p:pic>
    </p:spTree>
    <p:extLst>
      <p:ext uri="{BB962C8B-B14F-4D97-AF65-F5344CB8AC3E}">
        <p14:creationId xmlns:p14="http://schemas.microsoft.com/office/powerpoint/2010/main" val="181354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3247055"/>
                <a:ext cx="11316080" cy="1539548"/>
              </a:xfrm>
            </p:spPr>
            <p:txBody>
              <a:bodyPr>
                <a:norm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𝑎𝑑𝑗𝑢𝑠𝑡𝑒𝑑</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𝑏𝑖𝑟𝑡h𝑠</m:t>
                    </m:r>
                    <m:r>
                      <a:rPr lang="en-US" sz="2400" b="0" i="1" smtClean="0">
                        <a:latin typeface="Cambria Math" panose="02040503050406030204" pitchFamily="18" charset="0"/>
                      </a:rPr>
                      <m:t> </m:t>
                    </m:r>
                    <m:r>
                      <a:rPr lang="en-US" sz="2400" b="0" i="1" smtClean="0">
                        <a:latin typeface="Cambria Math" panose="02040503050406030204" pitchFamily="18" charset="0"/>
                      </a:rPr>
                      <m:t>𝑏𝑒𝑡𝑤𝑒𝑒𝑛</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+1.</m:t>
                    </m:r>
                  </m:oMath>
                </a14:m>
                <a:endParaRPr lang="en-US" sz="2400" b="0" i="1" dirty="0"/>
              </a:p>
              <a:p>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𝑠𝑢𝑟𝑣𝑒𝑦𝑠</m:t>
                    </m:r>
                    <m:r>
                      <a:rPr lang="en-US" sz="2400" b="0" i="1" smtClean="0">
                        <a:latin typeface="Cambria Math" panose="02040503050406030204" pitchFamily="18" charset="0"/>
                      </a:rPr>
                      <m:t>.</m:t>
                    </m:r>
                  </m:oMath>
                </a14:m>
                <a:endParaRPr lang="en-US" sz="2400" b="0" i="1" dirty="0"/>
              </a:p>
              <a:p>
                <a:endParaRPr lang="en-US" sz="2400" b="0" i="1" dirty="0"/>
              </a:p>
              <a:p>
                <a:endParaRPr lang="en-US" i="1" dirty="0"/>
              </a:p>
              <a:p>
                <a:pPr marL="0" indent="0">
                  <a:buNone/>
                </a:pPr>
                <a:endParaRPr lang="en-US" i="1" dirty="0"/>
              </a:p>
              <a:p>
                <a:endParaRPr lang="en-US" sz="2400" i="1" dirty="0"/>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3247055"/>
                <a:ext cx="11316080" cy="1539548"/>
              </a:xfrm>
              <a:blipFill>
                <a:blip r:embed="rId3"/>
                <a:stretch>
                  <a:fillRect l="-700" t="-396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4"/>
          <a:stretch>
            <a:fillRect/>
          </a:stretch>
        </p:blipFill>
        <p:spPr>
          <a:xfrm>
            <a:off x="380998" y="2039505"/>
            <a:ext cx="8544314" cy="1279233"/>
          </a:xfrm>
          <a:prstGeom prst="rect">
            <a:avLst/>
          </a:prstGeom>
        </p:spPr>
      </p:pic>
      <p:sp>
        <p:nvSpPr>
          <p:cNvPr id="13" name="TextBox 12">
            <a:extLst>
              <a:ext uri="{FF2B5EF4-FFF2-40B4-BE49-F238E27FC236}">
                <a16:creationId xmlns:a16="http://schemas.microsoft.com/office/drawing/2014/main" id="{B84C273D-56B0-342A-74E7-23D21EC4B9ED}"/>
              </a:ext>
            </a:extLst>
          </p:cNvPr>
          <p:cNvSpPr txBox="1"/>
          <p:nvPr/>
        </p:nvSpPr>
        <p:spPr>
          <a:xfrm>
            <a:off x="185882" y="6393693"/>
            <a:ext cx="11616407" cy="253916"/>
          </a:xfrm>
          <a:prstGeom prst="rect">
            <a:avLst/>
          </a:prstGeom>
          <a:noFill/>
        </p:spPr>
        <p:txBody>
          <a:bodyPr wrap="square">
            <a:spAutoFit/>
          </a:bodyPr>
          <a:lstStyle/>
          <a:p>
            <a:pPr algn="l"/>
            <a:r>
              <a:rPr lang="en-US" sz="1050"/>
              <a:t>Bergman, J. M., Nielson, R. M., &amp; Low, A. (2013). CENTRAL VALLEY CHINOOK SALMON IN-RIVER ESCAPEMENT MONITORING PLAN. Paper Knowledge . Toward a Media History of Documents, 12–26.</a:t>
            </a:r>
            <a:endParaRPr lang="en-US" sz="1050" dirty="0"/>
          </a:p>
        </p:txBody>
      </p:sp>
    </p:spTree>
    <p:extLst>
      <p:ext uri="{BB962C8B-B14F-4D97-AF65-F5344CB8AC3E}">
        <p14:creationId xmlns:p14="http://schemas.microsoft.com/office/powerpoint/2010/main" val="1264953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460A202-2EBD-7184-D9B3-7B81C3828A11}"/>
              </a:ext>
            </a:extLst>
          </p:cNvPr>
          <p:cNvPicPr>
            <a:picLocks noChangeAspect="1"/>
          </p:cNvPicPr>
          <p:nvPr/>
        </p:nvPicPr>
        <p:blipFill>
          <a:blip r:embed="rId3"/>
          <a:stretch>
            <a:fillRect/>
          </a:stretch>
        </p:blipFill>
        <p:spPr>
          <a:xfrm>
            <a:off x="427082" y="1205662"/>
            <a:ext cx="2969494" cy="141641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30E310-4C90-4185-B6C8-DFE68B7C7BB2}"/>
                  </a:ext>
                </a:extLst>
              </p:cNvPr>
              <p:cNvSpPr txBox="1"/>
              <p:nvPr/>
            </p:nvSpPr>
            <p:spPr>
              <a:xfrm>
                <a:off x="380998" y="2602460"/>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3" name="TextBox 12">
                <a:extLst>
                  <a:ext uri="{FF2B5EF4-FFF2-40B4-BE49-F238E27FC236}">
                    <a16:creationId xmlns:a16="http://schemas.microsoft.com/office/drawing/2014/main" id="{5B30E310-4C90-4185-B6C8-DFE68B7C7BB2}"/>
                  </a:ext>
                </a:extLst>
              </p:cNvPr>
              <p:cNvSpPr txBox="1">
                <a:spLocks noRot="1" noChangeAspect="1" noMove="1" noResize="1" noEditPoints="1" noAdjustHandles="1" noChangeArrowheads="1" noChangeShapeType="1" noTextEdit="1"/>
              </p:cNvSpPr>
              <p:nvPr/>
            </p:nvSpPr>
            <p:spPr>
              <a:xfrm>
                <a:off x="380998" y="2602460"/>
                <a:ext cx="6100762" cy="4754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E8CCCC-1CDC-6536-A2C9-0DB60FCBA99F}"/>
                  </a:ext>
                </a:extLst>
              </p:cNvPr>
              <p:cNvSpPr txBox="1"/>
              <p:nvPr/>
            </p:nvSpPr>
            <p:spPr>
              <a:xfrm>
                <a:off x="380998" y="4358631"/>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7" name="TextBox 16">
                <a:extLst>
                  <a:ext uri="{FF2B5EF4-FFF2-40B4-BE49-F238E27FC236}">
                    <a16:creationId xmlns:a16="http://schemas.microsoft.com/office/drawing/2014/main" id="{99E8CCCC-1CDC-6536-A2C9-0DB60FCBA99F}"/>
                  </a:ext>
                </a:extLst>
              </p:cNvPr>
              <p:cNvSpPr txBox="1">
                <a:spLocks noRot="1" noChangeAspect="1" noMove="1" noResize="1" noEditPoints="1" noAdjustHandles="1" noChangeArrowheads="1" noChangeShapeType="1" noTextEdit="1"/>
              </p:cNvSpPr>
              <p:nvPr/>
            </p:nvSpPr>
            <p:spPr>
              <a:xfrm>
                <a:off x="380998" y="4358631"/>
                <a:ext cx="10668002" cy="1775614"/>
              </a:xfrm>
              <a:prstGeom prst="rect">
                <a:avLst/>
              </a:prstGeom>
              <a:blipFill>
                <a:blip r:embed="rId6"/>
                <a:stretch>
                  <a:fillRect l="-742" t="-3093" b="-378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C006BD2-C510-8359-EDB9-530E61CF2EB4}"/>
              </a:ext>
            </a:extLst>
          </p:cNvPr>
          <p:cNvPicPr>
            <a:picLocks noChangeAspect="1"/>
          </p:cNvPicPr>
          <p:nvPr/>
        </p:nvPicPr>
        <p:blipFill>
          <a:blip r:embed="rId7"/>
          <a:stretch>
            <a:fillRect/>
          </a:stretch>
        </p:blipFill>
        <p:spPr>
          <a:xfrm>
            <a:off x="427082" y="3278174"/>
            <a:ext cx="6488873" cy="880194"/>
          </a:xfrm>
          <a:prstGeom prst="rect">
            <a:avLst/>
          </a:prstGeom>
        </p:spPr>
      </p:pic>
    </p:spTree>
    <p:extLst>
      <p:ext uri="{BB962C8B-B14F-4D97-AF65-F5344CB8AC3E}">
        <p14:creationId xmlns:p14="http://schemas.microsoft.com/office/powerpoint/2010/main" val="69378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3"/>
          <a:stretch>
            <a:fillRect/>
          </a:stretch>
        </p:blipFill>
        <p:spPr>
          <a:xfrm>
            <a:off x="380998" y="1324728"/>
            <a:ext cx="8544314" cy="1279233"/>
          </a:xfrm>
          <a:prstGeom prst="rect">
            <a:avLst/>
          </a:prstGeom>
        </p:spPr>
      </p:pic>
      <p:pic>
        <p:nvPicPr>
          <p:cNvPr id="5" name="Picture 4">
            <a:extLst>
              <a:ext uri="{FF2B5EF4-FFF2-40B4-BE49-F238E27FC236}">
                <a16:creationId xmlns:a16="http://schemas.microsoft.com/office/drawing/2014/main" id="{1C865E64-AE2F-D181-895D-A9DE9CAB9246}"/>
              </a:ext>
            </a:extLst>
          </p:cNvPr>
          <p:cNvPicPr>
            <a:picLocks noChangeAspect="1"/>
          </p:cNvPicPr>
          <p:nvPr/>
        </p:nvPicPr>
        <p:blipFill>
          <a:blip r:embed="rId4"/>
          <a:stretch>
            <a:fillRect/>
          </a:stretch>
        </p:blipFill>
        <p:spPr>
          <a:xfrm>
            <a:off x="380998" y="3130560"/>
            <a:ext cx="2969494" cy="1416412"/>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AAE46C5-0778-4DC5-CB00-163ED934B856}"/>
                  </a:ext>
                </a:extLst>
              </p:cNvPr>
              <p:cNvSpPr txBox="1"/>
              <p:nvPr/>
            </p:nvSpPr>
            <p:spPr>
              <a:xfrm>
                <a:off x="299809" y="5319984"/>
                <a:ext cx="11502480" cy="528606"/>
              </a:xfrm>
              <a:prstGeom prst="rect">
                <a:avLst/>
              </a:prstGeom>
              <a:noFill/>
            </p:spPr>
            <p:txBody>
              <a:bodyPr wrap="square">
                <a:spAutoFit/>
              </a:bodyPr>
              <a:lstStyle/>
              <a:p>
                <a:pPr lvl="0">
                  <a:lnSpc>
                    <a:spcPct val="90000"/>
                  </a:lnSpc>
                  <a:spcBef>
                    <a:spcPts val="1000"/>
                  </a:spcBef>
                  <a:defRPr/>
                </a:pPr>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How does a decrease in average </a:t>
                </a:r>
                <a14:m>
                  <m:oMath xmlns:m="http://schemas.openxmlformats.org/officeDocument/2006/math">
                    <m:sSub>
                      <m:sSubPr>
                        <m:ctrlPr>
                          <a:rPr kumimoji="0" lang="en-US" sz="2800" b="1"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m:rPr>
                            <m:nor/>
                          </m:rPr>
                          <a:rPr lang="en-US" sz="2800" b="1" smtClean="0">
                            <a:solidFill>
                              <a:schemeClr val="accent1"/>
                            </a:solidFill>
                          </a:rPr>
                          <m:t>𝜙</m:t>
                        </m:r>
                      </m:e>
                      <m:sub>
                        <m:r>
                          <a:rPr kumimoji="0" lang="en-US" sz="2800" b="1"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𝒊𝒋</m:t>
                        </m:r>
                      </m:sub>
                    </m:sSub>
                  </m:oMath>
                </a14:m>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 impact our escapement estimate?</a:t>
                </a:r>
              </a:p>
            </p:txBody>
          </p:sp>
        </mc:Choice>
        <mc:Fallback>
          <p:sp>
            <p:nvSpPr>
              <p:cNvPr id="14" name="TextBox 13">
                <a:extLst>
                  <a:ext uri="{FF2B5EF4-FFF2-40B4-BE49-F238E27FC236}">
                    <a16:creationId xmlns:a16="http://schemas.microsoft.com/office/drawing/2014/main" id="{DAAE46C5-0778-4DC5-CB00-163ED934B856}"/>
                  </a:ext>
                </a:extLst>
              </p:cNvPr>
              <p:cNvSpPr txBox="1">
                <a:spLocks noRot="1" noChangeAspect="1" noMove="1" noResize="1" noEditPoints="1" noAdjustHandles="1" noChangeArrowheads="1" noChangeShapeType="1" noTextEdit="1"/>
              </p:cNvSpPr>
              <p:nvPr/>
            </p:nvSpPr>
            <p:spPr>
              <a:xfrm>
                <a:off x="299809" y="5319984"/>
                <a:ext cx="11502480" cy="528606"/>
              </a:xfrm>
              <a:prstGeom prst="rect">
                <a:avLst/>
              </a:prstGeom>
              <a:blipFill>
                <a:blip r:embed="rId5"/>
                <a:stretch>
                  <a:fillRect l="-1060" t="-17442" r="-848" b="-26744"/>
                </a:stretch>
              </a:blipFill>
            </p:spPr>
            <p:txBody>
              <a:bodyPr/>
              <a:lstStyle/>
              <a:p>
                <a:r>
                  <a:rPr lang="en-US">
                    <a:noFill/>
                  </a:rPr>
                  <a:t> </a:t>
                </a:r>
              </a:p>
            </p:txBody>
          </p:sp>
        </mc:Fallback>
      </mc:AlternateContent>
    </p:spTree>
    <p:extLst>
      <p:ext uri="{BB962C8B-B14F-4D97-AF65-F5344CB8AC3E}">
        <p14:creationId xmlns:p14="http://schemas.microsoft.com/office/powerpoint/2010/main" val="1155547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outline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515827" cy="4995508"/>
          </a:xfrm>
        </p:spPr>
        <p:txBody>
          <a:bodyPr>
            <a:normAutofit/>
          </a:bodyPr>
          <a:lstStyle/>
          <a:p>
            <a:r>
              <a:rPr lang="en-US" sz="2800" b="1" dirty="0"/>
              <a:t>9:00 AM - 10:00 AM</a:t>
            </a:r>
            <a:r>
              <a:rPr lang="en-US" sz="2800" dirty="0"/>
              <a:t>: Introduction and Theory of Mark-Recapture</a:t>
            </a:r>
          </a:p>
          <a:p>
            <a:r>
              <a:rPr lang="en-US" sz="2800" b="1" dirty="0"/>
              <a:t>10:00 AM - 10:15 AM</a:t>
            </a:r>
            <a:r>
              <a:rPr lang="en-US" sz="2800" dirty="0"/>
              <a:t>: Morning Break</a:t>
            </a:r>
          </a:p>
          <a:p>
            <a:r>
              <a:rPr lang="en-US" sz="2800" b="1" dirty="0"/>
              <a:t>10:15 AM - 12:00 PM</a:t>
            </a:r>
            <a:r>
              <a:rPr lang="en-US" sz="2800" dirty="0"/>
              <a:t>: The Mathematics of CVCS Escapement</a:t>
            </a:r>
          </a:p>
          <a:p>
            <a:r>
              <a:rPr lang="en-US" sz="2800" b="1" dirty="0"/>
              <a:t>12:00 PM - 1:00 PM: </a:t>
            </a:r>
            <a:r>
              <a:rPr lang="en-US" sz="2800" dirty="0"/>
              <a:t>Lunch Break (on your own)</a:t>
            </a:r>
          </a:p>
          <a:p>
            <a:r>
              <a:rPr lang="en-US" sz="2800" b="1" dirty="0"/>
              <a:t>1:00 PM - 2:30 PM</a:t>
            </a:r>
            <a:r>
              <a:rPr lang="en-US" sz="2800" dirty="0"/>
              <a:t>: Coding the Model</a:t>
            </a:r>
          </a:p>
          <a:p>
            <a:r>
              <a:rPr lang="en-US" sz="2800" b="1" dirty="0"/>
              <a:t>2:45 PM - 4:00 PM</a:t>
            </a:r>
            <a:r>
              <a:rPr lang="en-US" sz="2800" dirty="0"/>
              <a:t>: Testing the Model</a:t>
            </a:r>
          </a:p>
          <a:p>
            <a:r>
              <a:rPr lang="en-US" sz="2800" b="1" dirty="0"/>
              <a:t>4:00 PM – 4:30 PM</a:t>
            </a:r>
            <a:r>
              <a:rPr lang="en-US" sz="2800" dirty="0"/>
              <a:t>: Model Feedback and Discussion</a:t>
            </a:r>
          </a:p>
          <a:p>
            <a:r>
              <a:rPr lang="en-US" sz="2800" b="1" dirty="0"/>
              <a:t>4:30 PM </a:t>
            </a:r>
            <a:r>
              <a:rPr lang="en-US" sz="2800" dirty="0"/>
              <a:t>- Workshop End</a:t>
            </a:r>
          </a:p>
          <a:p>
            <a:endParaRPr lang="en-US" sz="2800" dirty="0"/>
          </a:p>
        </p:txBody>
      </p:sp>
    </p:spTree>
    <p:extLst>
      <p:ext uri="{BB962C8B-B14F-4D97-AF65-F5344CB8AC3E}">
        <p14:creationId xmlns:p14="http://schemas.microsoft.com/office/powerpoint/2010/main" val="1739912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a:bodyPr>
          <a:lstStyle/>
          <a:p>
            <a:r>
              <a:rPr lang="en-US" b="1" dirty="0">
                <a:solidFill>
                  <a:srgbClr val="1E718F"/>
                </a:solidFill>
                <a:latin typeface="Century Gothic" panose="020B0502020202020204" pitchFamily="34" charset="0"/>
              </a:rPr>
              <a:t>Wrap up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6675582" cy="4825930"/>
              </a:xfrm>
            </p:spPr>
            <p:txBody>
              <a:bodyPr>
                <a:normAutofit/>
              </a:bodyPr>
              <a:lstStyle/>
              <a:p>
                <a:pPr marL="0" indent="0">
                  <a:buNone/>
                </a:pPr>
                <a:r>
                  <a:rPr lang="en-US" sz="3200" dirty="0"/>
                  <a:t>CVCS Super Population model:</a:t>
                </a:r>
              </a:p>
              <a:p>
                <a:pPr lvl="1"/>
                <a:r>
                  <a:rPr lang="en-US" sz="2800" dirty="0"/>
                  <a:t>Accounts for unequal capture and survival.</a:t>
                </a:r>
              </a:p>
              <a:p>
                <a:pPr lvl="1"/>
                <a:r>
                  <a:rPr lang="en-US" sz="2800" dirty="0"/>
                  <a:t>Accounts for arrival and removal of carcasses from system.</a:t>
                </a:r>
              </a:p>
              <a:p>
                <a:pPr lvl="1"/>
                <a:r>
                  <a:rPr lang="en-US" sz="2800" dirty="0"/>
                  <a:t>Reliant on estimates of </a:t>
                </a:r>
                <a14:m>
                  <m:oMath xmlns:m="http://schemas.openxmlformats.org/officeDocument/2006/math">
                    <m:sSub>
                      <m:sSubPr>
                        <m:ctrlPr>
                          <a:rPr lang="en-US" sz="2800" i="1" smtClean="0">
                            <a:latin typeface="Cambria Math" panose="02040503050406030204" pitchFamily="18" charset="0"/>
                          </a:rPr>
                        </m:ctrlPr>
                      </m:sSubPr>
                      <m:e>
                        <m:r>
                          <m:rPr>
                            <m:nor/>
                          </m:rPr>
                          <a:rPr lang="en-US" sz="2800"/>
                          <m:t>𝜙</m:t>
                        </m:r>
                      </m:e>
                      <m:sub>
                        <m:r>
                          <a:rPr lang="en-US" sz="2800" i="1">
                            <a:latin typeface="Cambria Math" panose="02040503050406030204" pitchFamily="18" charset="0"/>
                          </a:rPr>
                          <m:t>𝑖𝑗</m:t>
                        </m:r>
                      </m:sub>
                    </m:sSub>
                  </m:oMath>
                </a14:m>
                <a:r>
                  <a:rPr lang="en-US" sz="2800" dirty="0"/>
                  <a:t> and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rPr>
                          <m:t>𝑖𝑗</m:t>
                        </m:r>
                      </m:sub>
                    </m:sSub>
                  </m:oMath>
                </a14:m>
                <a:r>
                  <a:rPr lang="en-US" sz="2800" dirty="0"/>
                  <a:t>.</a:t>
                </a:r>
              </a:p>
              <a:p>
                <a:pPr lvl="1"/>
                <a:r>
                  <a:rPr lang="en-US" sz="2800" dirty="0"/>
                  <a:t>Uses Horvitz-Thompson estimate for abundance.</a:t>
                </a:r>
              </a:p>
              <a:p>
                <a:pPr marL="0" indent="0">
                  <a:buNone/>
                </a:pPr>
                <a:r>
                  <a:rPr lang="en-US" sz="3200" dirty="0"/>
                  <a:t>Next: the math behind the CVCS escapement model.</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6675582" cy="4825930"/>
              </a:xfrm>
              <a:blipFill>
                <a:blip r:embed="rId3"/>
                <a:stretch>
                  <a:fillRect l="-2281" t="-2525"/>
                </a:stretch>
              </a:blipFill>
            </p:spPr>
            <p:txBody>
              <a:bodyPr/>
              <a:lstStyle/>
              <a:p>
                <a:r>
                  <a:rPr lang="en-US">
                    <a:noFill/>
                  </a:rPr>
                  <a:t> </a:t>
                </a:r>
              </a:p>
            </p:txBody>
          </p:sp>
        </mc:Fallback>
      </mc:AlternateContent>
      <p:pic>
        <p:nvPicPr>
          <p:cNvPr id="6" name="Picture 5" descr="Fish on the ground&#10;&#10;Description automatically generated">
            <a:extLst>
              <a:ext uri="{FF2B5EF4-FFF2-40B4-BE49-F238E27FC236}">
                <a16:creationId xmlns:a16="http://schemas.microsoft.com/office/drawing/2014/main" id="{9E4F165C-6AD6-CA59-D5C7-6B8B50827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582" y="-1"/>
            <a:ext cx="5366327" cy="6857578"/>
          </a:xfrm>
          <a:prstGeom prst="rect">
            <a:avLst/>
          </a:prstGeom>
        </p:spPr>
      </p:pic>
      <p:sp>
        <p:nvSpPr>
          <p:cNvPr id="10" name="TextBox 9">
            <a:extLst>
              <a:ext uri="{FF2B5EF4-FFF2-40B4-BE49-F238E27FC236}">
                <a16:creationId xmlns:a16="http://schemas.microsoft.com/office/drawing/2014/main" id="{CDD618F5-4928-AF8F-6A1F-60CD9902E42A}"/>
              </a:ext>
            </a:extLst>
          </p:cNvPr>
          <p:cNvSpPr txBox="1"/>
          <p:nvPr/>
        </p:nvSpPr>
        <p:spPr>
          <a:xfrm>
            <a:off x="7056580" y="6498382"/>
            <a:ext cx="5135418" cy="261610"/>
          </a:xfrm>
          <a:prstGeom prst="rect">
            <a:avLst/>
          </a:prstGeom>
          <a:solidFill>
            <a:srgbClr val="595959">
              <a:alpha val="58824"/>
            </a:srgbClr>
          </a:solidFill>
        </p:spPr>
        <p:txBody>
          <a:bodyPr wrap="square" rtlCol="0">
            <a:spAutoFit/>
          </a:bodyPr>
          <a:lstStyle/>
          <a:p>
            <a:r>
              <a:rPr lang="en-US" sz="1100" dirty="0">
                <a:solidFill>
                  <a:schemeClr val="bg1"/>
                </a:solidFill>
              </a:rPr>
              <a:t>Photo attribution: Tracy Grimes</a:t>
            </a:r>
          </a:p>
        </p:txBody>
      </p:sp>
    </p:spTree>
    <p:extLst>
      <p:ext uri="{BB962C8B-B14F-4D97-AF65-F5344CB8AC3E}">
        <p14:creationId xmlns:p14="http://schemas.microsoft.com/office/powerpoint/2010/main" val="368355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78233"/>
            <a:ext cx="11515827" cy="3907881"/>
          </a:xfrm>
        </p:spPr>
        <p:txBody>
          <a:bodyPr>
            <a:normAutofit lnSpcReduction="10000"/>
          </a:bodyPr>
          <a:lstStyle/>
          <a:p>
            <a:pPr marL="0" indent="0">
              <a:buNone/>
            </a:pPr>
            <a:r>
              <a:rPr lang="en-US" sz="3200" b="1" dirty="0"/>
              <a:t>Translate and clarify the Central Valley Chinook Salmon (CVCS) escapement model.</a:t>
            </a:r>
          </a:p>
          <a:p>
            <a:pPr lvl="1"/>
            <a:r>
              <a:rPr lang="en-US" sz="2800" dirty="0"/>
              <a:t>The </a:t>
            </a:r>
            <a:r>
              <a:rPr lang="en-US" sz="2800" dirty="0" err="1"/>
              <a:t>escapeMR</a:t>
            </a:r>
            <a:r>
              <a:rPr lang="en-US" sz="2800" dirty="0"/>
              <a:t> application and model developed by Trent McDonald, Ph.D. in 2020.</a:t>
            </a:r>
          </a:p>
          <a:p>
            <a:pPr lvl="1"/>
            <a:r>
              <a:rPr lang="en-US" sz="2800" dirty="0"/>
              <a:t>The model has been used by scientists and escapement surveyors to produce annual escapement estimates.</a:t>
            </a:r>
          </a:p>
          <a:p>
            <a:pPr lvl="1"/>
            <a:r>
              <a:rPr lang="en-US" sz="2800" dirty="0"/>
              <a:t>Despite the model's utility, it has acted as a “black-box”.</a:t>
            </a:r>
          </a:p>
          <a:p>
            <a:pPr lvl="1"/>
            <a:r>
              <a:rPr lang="en-US" sz="2800" dirty="0"/>
              <a:t>If users understand the model, they can better assess how methods changes impact abundance estimates.</a:t>
            </a:r>
          </a:p>
        </p:txBody>
      </p:sp>
      <p:grpSp>
        <p:nvGrpSpPr>
          <p:cNvPr id="3" name="Group 2">
            <a:extLst>
              <a:ext uri="{FF2B5EF4-FFF2-40B4-BE49-F238E27FC236}">
                <a16:creationId xmlns:a16="http://schemas.microsoft.com/office/drawing/2014/main" id="{662063ED-2083-5B75-EE59-0B4823490E49}"/>
              </a:ext>
            </a:extLst>
          </p:cNvPr>
          <p:cNvGrpSpPr/>
          <p:nvPr/>
        </p:nvGrpSpPr>
        <p:grpSpPr>
          <a:xfrm>
            <a:off x="5607606" y="5106201"/>
            <a:ext cx="976788" cy="1166224"/>
            <a:chOff x="9280525" y="3800327"/>
            <a:chExt cx="628650" cy="750569"/>
          </a:xfrm>
        </p:grpSpPr>
        <p:sp>
          <p:nvSpPr>
            <p:cNvPr id="4" name="Freeform: Shape 3">
              <a:extLst>
                <a:ext uri="{FF2B5EF4-FFF2-40B4-BE49-F238E27FC236}">
                  <a16:creationId xmlns:a16="http://schemas.microsoft.com/office/drawing/2014/main" id="{8A191EC0-DFB8-0E1A-039D-22105A09B5A4}"/>
                </a:ext>
              </a:extLst>
            </p:cNvPr>
            <p:cNvSpPr/>
            <p:nvPr/>
          </p:nvSpPr>
          <p:spPr>
            <a:xfrm>
              <a:off x="9280525" y="3904149"/>
              <a:ext cx="457200" cy="277177"/>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26982E6-5EDA-A0C4-8072-DA294024BE07}"/>
                </a:ext>
              </a:extLst>
            </p:cNvPr>
            <p:cNvSpPr/>
            <p:nvPr/>
          </p:nvSpPr>
          <p:spPr>
            <a:xfrm>
              <a:off x="9459594" y="3800327"/>
              <a:ext cx="449580" cy="272415"/>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C120FF9-4BE8-0DAE-2464-929E24D5350A}"/>
                </a:ext>
              </a:extLst>
            </p:cNvPr>
            <p:cNvSpPr/>
            <p:nvPr/>
          </p:nvSpPr>
          <p:spPr>
            <a:xfrm>
              <a:off x="9280525" y="4035594"/>
              <a:ext cx="295275" cy="515302"/>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2F04352-0C60-1716-B0FE-C48E76B0FD48}"/>
                </a:ext>
              </a:extLst>
            </p:cNvPr>
            <p:cNvSpPr/>
            <p:nvPr/>
          </p:nvSpPr>
          <p:spPr>
            <a:xfrm>
              <a:off x="9613900" y="4035594"/>
              <a:ext cx="295275" cy="515302"/>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solidFill>
              <a:srgbClr val="000000"/>
            </a:solidFill>
            <a:ln w="9525" cap="flat">
              <a:noFill/>
              <a:prstDash val="solid"/>
              <a:miter/>
            </a:ln>
          </p:spPr>
          <p:txBody>
            <a:bodyPr rtlCol="0" anchor="ctr"/>
            <a:lstStyle/>
            <a:p>
              <a:endParaRPr lang="en-US"/>
            </a:p>
          </p:txBody>
        </p:sp>
      </p:grpSp>
      <p:cxnSp>
        <p:nvCxnSpPr>
          <p:cNvPr id="10" name="Straight Arrow Connector 9">
            <a:extLst>
              <a:ext uri="{FF2B5EF4-FFF2-40B4-BE49-F238E27FC236}">
                <a16:creationId xmlns:a16="http://schemas.microsoft.com/office/drawing/2014/main" id="{0C8CAC43-B98A-1D70-7396-E0F35A09535D}"/>
              </a:ext>
            </a:extLst>
          </p:cNvPr>
          <p:cNvCxnSpPr>
            <a:cxnSpLocks/>
          </p:cNvCxnSpPr>
          <p:nvPr/>
        </p:nvCxnSpPr>
        <p:spPr>
          <a:xfrm>
            <a:off x="3594226"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6E898D3-73AB-3F56-B08F-A262535DD5AF}"/>
              </a:ext>
            </a:extLst>
          </p:cNvPr>
          <p:cNvCxnSpPr>
            <a:cxnSpLocks/>
          </p:cNvCxnSpPr>
          <p:nvPr/>
        </p:nvCxnSpPr>
        <p:spPr>
          <a:xfrm>
            <a:off x="6888179"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70E63D-4F43-F145-14A2-FC30AC848492}"/>
              </a:ext>
            </a:extLst>
          </p:cNvPr>
          <p:cNvSpPr txBox="1"/>
          <p:nvPr/>
        </p:nvSpPr>
        <p:spPr>
          <a:xfrm>
            <a:off x="2624508" y="5326908"/>
            <a:ext cx="1104525" cy="646331"/>
          </a:xfrm>
          <a:prstGeom prst="rect">
            <a:avLst/>
          </a:prstGeom>
          <a:noFill/>
        </p:spPr>
        <p:txBody>
          <a:bodyPr wrap="square" rtlCol="0">
            <a:spAutoFit/>
          </a:bodyPr>
          <a:lstStyle/>
          <a:p>
            <a:pPr algn="ctr"/>
            <a:r>
              <a:rPr lang="en-US" b="1" dirty="0"/>
              <a:t>Survey data in</a:t>
            </a:r>
          </a:p>
        </p:txBody>
      </p:sp>
      <p:sp>
        <p:nvSpPr>
          <p:cNvPr id="14" name="TextBox 13">
            <a:extLst>
              <a:ext uri="{FF2B5EF4-FFF2-40B4-BE49-F238E27FC236}">
                <a16:creationId xmlns:a16="http://schemas.microsoft.com/office/drawing/2014/main" id="{295F47C5-49DF-2231-BDA4-F43AF4978821}"/>
              </a:ext>
            </a:extLst>
          </p:cNvPr>
          <p:cNvSpPr txBox="1"/>
          <p:nvPr/>
        </p:nvSpPr>
        <p:spPr>
          <a:xfrm>
            <a:off x="8331379" y="5373652"/>
            <a:ext cx="1901228" cy="646331"/>
          </a:xfrm>
          <a:prstGeom prst="rect">
            <a:avLst/>
          </a:prstGeom>
          <a:noFill/>
        </p:spPr>
        <p:txBody>
          <a:bodyPr wrap="square" rtlCol="0">
            <a:spAutoFit/>
          </a:bodyPr>
          <a:lstStyle/>
          <a:p>
            <a:pPr algn="ctr"/>
            <a:r>
              <a:rPr lang="en-US" b="1" dirty="0"/>
              <a:t>Abundance estimates out</a:t>
            </a:r>
          </a:p>
        </p:txBody>
      </p:sp>
      <p:sp>
        <p:nvSpPr>
          <p:cNvPr id="15" name="TextBox 14">
            <a:extLst>
              <a:ext uri="{FF2B5EF4-FFF2-40B4-BE49-F238E27FC236}">
                <a16:creationId xmlns:a16="http://schemas.microsoft.com/office/drawing/2014/main" id="{3C0394E8-8B13-23C6-3802-A9A8DAC8E6B6}"/>
              </a:ext>
            </a:extLst>
          </p:cNvPr>
          <p:cNvSpPr txBox="1"/>
          <p:nvPr/>
        </p:nvSpPr>
        <p:spPr>
          <a:xfrm>
            <a:off x="5787079" y="4973542"/>
            <a:ext cx="642218" cy="1446550"/>
          </a:xfrm>
          <a:prstGeom prst="rect">
            <a:avLst/>
          </a:prstGeom>
          <a:noFill/>
        </p:spPr>
        <p:txBody>
          <a:bodyPr wrap="square" rtlCol="0">
            <a:spAutoFit/>
          </a:bodyPr>
          <a:lstStyle/>
          <a:p>
            <a:pPr algn="ctr"/>
            <a:r>
              <a:rPr lang="en-US" sz="8800" dirty="0">
                <a:ln w="38100">
                  <a:solidFill>
                    <a:schemeClr val="bg1"/>
                  </a:solidFill>
                </a:ln>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036185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507531"/>
            <a:ext cx="11515827" cy="4251134"/>
          </a:xfrm>
        </p:spPr>
        <p:txBody>
          <a:bodyPr>
            <a:normAutofit/>
          </a:bodyPr>
          <a:lstStyle/>
          <a:p>
            <a:pPr marL="0" indent="0">
              <a:buNone/>
            </a:pPr>
            <a:r>
              <a:rPr lang="en-US" sz="3200" b="1" dirty="0"/>
              <a:t>Provide users the knowledge to make decisions on future of escapement modeling methods.</a:t>
            </a:r>
          </a:p>
          <a:p>
            <a:pPr lvl="1"/>
            <a:r>
              <a:rPr lang="en-US" sz="2800" dirty="0"/>
              <a:t>Pivot away from </a:t>
            </a:r>
            <a:r>
              <a:rPr lang="en-US" sz="2800" dirty="0" err="1"/>
              <a:t>escapeMR</a:t>
            </a:r>
            <a:r>
              <a:rPr lang="en-US" sz="2800" dirty="0"/>
              <a:t> build.</a:t>
            </a:r>
          </a:p>
          <a:p>
            <a:pPr lvl="1"/>
            <a:r>
              <a:rPr lang="en-US" sz="2800" dirty="0"/>
              <a:t>Adopting R </a:t>
            </a:r>
            <a:r>
              <a:rPr lang="en-US" sz="2800" dirty="0" err="1"/>
              <a:t>optim</a:t>
            </a:r>
            <a:r>
              <a:rPr lang="en-US" sz="2800" dirty="0"/>
              <a:t>() based optimization algorithm.</a:t>
            </a:r>
          </a:p>
          <a:p>
            <a:pPr lvl="1"/>
            <a:r>
              <a:rPr lang="en-US" sz="2800" dirty="0"/>
              <a:t>Incorporating additional capture and survival covariates for more complex models.</a:t>
            </a:r>
          </a:p>
        </p:txBody>
      </p:sp>
    </p:spTree>
    <p:extLst>
      <p:ext uri="{BB962C8B-B14F-4D97-AF65-F5344CB8AC3E}">
        <p14:creationId xmlns:p14="http://schemas.microsoft.com/office/powerpoint/2010/main" val="2674098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Who I am</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8"/>
            <a:ext cx="11421290" cy="5254129"/>
          </a:xfrm>
        </p:spPr>
        <p:txBody>
          <a:bodyPr>
            <a:normAutofit fontScale="92500" lnSpcReduction="10000"/>
          </a:bodyPr>
          <a:lstStyle/>
          <a:p>
            <a:pPr marL="0" indent="0">
              <a:buNone/>
            </a:pPr>
            <a:r>
              <a:rPr lang="en-US" sz="2800" b="1" dirty="0"/>
              <a:t>Arthur Barros</a:t>
            </a:r>
          </a:p>
          <a:p>
            <a:pPr lvl="1"/>
            <a:r>
              <a:rPr lang="en-US" sz="2400" b="1" dirty="0">
                <a:hlinkClick r:id="rId3">
                  <a:extLst>
                    <a:ext uri="{A12FA001-AC4F-418D-AE19-62706E023703}">
                      <ahyp:hlinkClr xmlns:ahyp="http://schemas.microsoft.com/office/drawing/2018/hyperlinkcolor" val="tx"/>
                    </a:ext>
                  </a:extLst>
                </a:hlinkClick>
              </a:rPr>
              <a:t>Arthur.Barros@wildlife.ca.gov</a:t>
            </a:r>
            <a:endParaRPr lang="en-US" sz="2400" b="1" dirty="0"/>
          </a:p>
          <a:p>
            <a:pPr marL="0" indent="0">
              <a:buNone/>
            </a:pPr>
            <a:r>
              <a:rPr lang="en-US" sz="2800" b="1" dirty="0"/>
              <a:t>Biostatistician for Fisheries Branch</a:t>
            </a:r>
          </a:p>
          <a:p>
            <a:pPr lvl="1"/>
            <a:r>
              <a:rPr lang="en-US" sz="2400" b="1" dirty="0"/>
              <a:t>Research Data Specialist II</a:t>
            </a:r>
          </a:p>
          <a:p>
            <a:pPr marL="0" indent="0">
              <a:buNone/>
            </a:pPr>
            <a:r>
              <a:rPr lang="en-US" sz="2800" b="1" dirty="0"/>
              <a:t>Experience</a:t>
            </a:r>
          </a:p>
          <a:p>
            <a:pPr lvl="1"/>
            <a:r>
              <a:rPr lang="en-US" sz="2400" b="1" dirty="0"/>
              <a:t>Environmental Scientist, Zooplankton Study R3</a:t>
            </a:r>
          </a:p>
          <a:p>
            <a:pPr lvl="1"/>
            <a:r>
              <a:rPr lang="en-US" sz="2400" b="1" dirty="0"/>
              <a:t>Staff Research Associate / Grad-student, UC Davis</a:t>
            </a:r>
          </a:p>
          <a:p>
            <a:pPr marL="0" indent="0">
              <a:buNone/>
            </a:pPr>
            <a:r>
              <a:rPr lang="en-US" sz="2800" b="1" dirty="0"/>
              <a:t>Education</a:t>
            </a:r>
          </a:p>
          <a:p>
            <a:pPr lvl="1"/>
            <a:r>
              <a:rPr lang="en-US" sz="2400" b="1" dirty="0"/>
              <a:t>Masters in Ecology, UC Davis</a:t>
            </a:r>
          </a:p>
          <a:p>
            <a:pPr lvl="1"/>
            <a:r>
              <a:rPr lang="en-US" sz="2400" b="1" dirty="0"/>
              <a:t>Bachelors in Conservation Biology, UC Davis</a:t>
            </a:r>
          </a:p>
          <a:p>
            <a:pPr marL="0" indent="0">
              <a:buNone/>
            </a:pPr>
            <a:r>
              <a:rPr lang="en-US" sz="2800" b="1" dirty="0"/>
              <a:t>Publications</a:t>
            </a:r>
          </a:p>
          <a:p>
            <a:pPr lvl="1"/>
            <a:r>
              <a:rPr lang="en-US" sz="1600" dirty="0">
                <a:effectLst/>
              </a:rPr>
              <a:t>Barros, A., Hartman, R., </a:t>
            </a:r>
            <a:r>
              <a:rPr lang="en-US" sz="1600" dirty="0" err="1">
                <a:effectLst/>
              </a:rPr>
              <a:t>Bashevkin</a:t>
            </a:r>
            <a:r>
              <a:rPr lang="en-US" sz="1600" dirty="0">
                <a:effectLst/>
              </a:rPr>
              <a:t>, S. M., &amp; </a:t>
            </a:r>
            <a:r>
              <a:rPr lang="en-US" sz="1600" dirty="0" err="1">
                <a:effectLst/>
              </a:rPr>
              <a:t>Burdi</a:t>
            </a:r>
            <a:r>
              <a:rPr lang="en-US" sz="1600" dirty="0">
                <a:effectLst/>
              </a:rPr>
              <a:t>, C. E. (2024). Years of Drought and Salt: Decreasing Flows Determine the Distribution of Zooplankton Resources in the San Francisco Estuary. </a:t>
            </a:r>
            <a:r>
              <a:rPr lang="en-US" sz="1600" i="1" dirty="0">
                <a:effectLst/>
              </a:rPr>
              <a:t>San Francisco Estuary and Watershed Science</a:t>
            </a:r>
            <a:r>
              <a:rPr lang="en-US" sz="1600" dirty="0">
                <a:effectLst/>
              </a:rPr>
              <a:t>, </a:t>
            </a:r>
            <a:r>
              <a:rPr lang="en-US" sz="1600" i="1" dirty="0">
                <a:effectLst/>
              </a:rPr>
              <a:t>22</a:t>
            </a:r>
            <a:r>
              <a:rPr lang="en-US" sz="1600" dirty="0">
                <a:effectLst/>
              </a:rPr>
              <a:t>(1), 1–20. https://doi.org/10.15447/sfews.2024v22iss1art3</a:t>
            </a:r>
            <a:endParaRPr lang="en-US" sz="1600" u="none" strike="noStrike" dirty="0">
              <a:solidFill>
                <a:srgbClr val="222222"/>
              </a:solidFill>
              <a:effectLst/>
              <a:highlight>
                <a:srgbClr val="FFFFFF"/>
              </a:highlight>
              <a:ea typeface="Calibri" panose="020F0502020204030204" pitchFamily="34" charset="0"/>
            </a:endParaRPr>
          </a:p>
          <a:p>
            <a:pPr lvl="1"/>
            <a:r>
              <a:rPr lang="en-US" sz="1600" u="none" strike="noStrike" dirty="0">
                <a:solidFill>
                  <a:srgbClr val="222222"/>
                </a:solidFill>
                <a:effectLst/>
                <a:highlight>
                  <a:srgbClr val="FFFFFF"/>
                </a:highlight>
                <a:ea typeface="Calibri" panose="020F0502020204030204" pitchFamily="34" charset="0"/>
              </a:rPr>
              <a:t>Barros, A., Hobbs, J. A., Willmes, M., Parker, C. M., Bisson, M., Fangue, N. A., ... &amp; Lewis, L. S. (2022). Spatial Heterogeneity in Prey Availability, Feeding Success, and Dietary Selectivity for the Threatened Longfin Smelt. </a:t>
            </a:r>
            <a:r>
              <a:rPr lang="en-US" sz="1600" i="1" u="none" strike="noStrike" dirty="0">
                <a:solidFill>
                  <a:srgbClr val="222222"/>
                </a:solidFill>
                <a:effectLst/>
                <a:highlight>
                  <a:srgbClr val="FFFFFF"/>
                </a:highlight>
                <a:ea typeface="Calibri" panose="020F0502020204030204" pitchFamily="34" charset="0"/>
              </a:rPr>
              <a:t>Estuaries and Coasts</a:t>
            </a:r>
            <a:r>
              <a:rPr lang="en-US" sz="1600" u="none" strike="noStrike" dirty="0">
                <a:solidFill>
                  <a:srgbClr val="222222"/>
                </a:solidFill>
                <a:effectLst/>
                <a:highlight>
                  <a:srgbClr val="FFFFFF"/>
                </a:highlight>
                <a:ea typeface="Calibri" panose="020F0502020204030204" pitchFamily="34" charset="0"/>
              </a:rPr>
              <a:t>, 1-14.</a:t>
            </a:r>
            <a:endParaRPr lang="en-US" sz="1600" dirty="0">
              <a:solidFill>
                <a:srgbClr val="222222"/>
              </a:solidFill>
              <a:highlight>
                <a:srgbClr val="FFFFFF"/>
              </a:highlight>
              <a:ea typeface="Calibri" panose="020F0502020204030204" pitchFamily="34" charset="0"/>
            </a:endParaRPr>
          </a:p>
        </p:txBody>
      </p:sp>
    </p:spTree>
    <p:extLst>
      <p:ext uri="{BB962C8B-B14F-4D97-AF65-F5344CB8AC3E}">
        <p14:creationId xmlns:p14="http://schemas.microsoft.com/office/powerpoint/2010/main" val="3843953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What to expect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0546536" cy="4995508"/>
          </a:xfrm>
        </p:spPr>
        <p:txBody>
          <a:bodyPr>
            <a:normAutofit/>
          </a:bodyPr>
          <a:lstStyle/>
          <a:p>
            <a:r>
              <a:rPr lang="en-US" sz="2800" b="1" dirty="0"/>
              <a:t>Statistics</a:t>
            </a:r>
          </a:p>
          <a:p>
            <a:pPr lvl="1"/>
            <a:r>
              <a:rPr lang="en-US" sz="2400" dirty="0"/>
              <a:t>Probability and likelihood</a:t>
            </a:r>
          </a:p>
          <a:p>
            <a:pPr lvl="1"/>
            <a:r>
              <a:rPr lang="en-US" sz="2400" dirty="0"/>
              <a:t>Logarithms</a:t>
            </a:r>
          </a:p>
          <a:p>
            <a:pPr lvl="1"/>
            <a:r>
              <a:rPr lang="en-US" sz="2400" dirty="0"/>
              <a:t>Data distributions</a:t>
            </a:r>
          </a:p>
          <a:p>
            <a:pPr lvl="1"/>
            <a:r>
              <a:rPr lang="en-US" sz="2400" dirty="0"/>
              <a:t>Linear regression</a:t>
            </a:r>
          </a:p>
          <a:p>
            <a:pPr lvl="1"/>
            <a:r>
              <a:rPr lang="en-US" sz="2400" dirty="0"/>
              <a:t>Maximum likelihood estimation *</a:t>
            </a:r>
          </a:p>
          <a:p>
            <a:pPr lvl="1"/>
            <a:r>
              <a:rPr lang="en-US" sz="2400" dirty="0"/>
              <a:t>Boot-strapping *</a:t>
            </a:r>
          </a:p>
          <a:p>
            <a:r>
              <a:rPr lang="en-US" sz="2800" b="1" dirty="0"/>
              <a:t>R coding</a:t>
            </a:r>
          </a:p>
          <a:p>
            <a:pPr lvl="1"/>
            <a:r>
              <a:rPr lang="en-US" sz="2400" dirty="0"/>
              <a:t>Functions</a:t>
            </a:r>
          </a:p>
          <a:p>
            <a:pPr lvl="1"/>
            <a:r>
              <a:rPr lang="en-US" sz="2400" dirty="0"/>
              <a:t>For loops</a:t>
            </a:r>
          </a:p>
          <a:p>
            <a:pPr lvl="1"/>
            <a:r>
              <a:rPr lang="en-US" sz="2400" dirty="0"/>
              <a:t>Plotting</a:t>
            </a:r>
            <a:endParaRPr lang="en-US" sz="2800" dirty="0"/>
          </a:p>
          <a:p>
            <a:pPr marL="0" indent="0">
              <a:buNone/>
            </a:pPr>
            <a:endParaRPr lang="en-US" sz="2800" dirty="0"/>
          </a:p>
        </p:txBody>
      </p:sp>
    </p:spTree>
    <p:extLst>
      <p:ext uri="{BB962C8B-B14F-4D97-AF65-F5344CB8AC3E}">
        <p14:creationId xmlns:p14="http://schemas.microsoft.com/office/powerpoint/2010/main" val="2243069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R packages used</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6" y="1405289"/>
            <a:ext cx="11209989" cy="4995508"/>
          </a:xfrm>
        </p:spPr>
        <p:txBody>
          <a:bodyPr>
            <a:normAutofit/>
          </a:bodyPr>
          <a:lstStyle/>
          <a:p>
            <a:r>
              <a:rPr lang="en-US" sz="2800" b="1" dirty="0" err="1"/>
              <a:t>tidyverse</a:t>
            </a:r>
            <a:r>
              <a:rPr lang="en-US" sz="2800" dirty="0"/>
              <a:t> (</a:t>
            </a:r>
            <a:r>
              <a:rPr lang="en-US" sz="2800" dirty="0">
                <a:hlinkClick r:id="rId3"/>
              </a:rPr>
              <a:t>https://www.tidyverse.org/</a:t>
            </a:r>
            <a:r>
              <a:rPr lang="en-US" sz="2800" dirty="0"/>
              <a:t>)</a:t>
            </a:r>
          </a:p>
          <a:p>
            <a:pPr lvl="1"/>
            <a:r>
              <a:rPr lang="en-US" sz="2400" dirty="0"/>
              <a:t>ggplot2 </a:t>
            </a:r>
          </a:p>
          <a:p>
            <a:pPr lvl="1"/>
            <a:r>
              <a:rPr lang="en-US" sz="2400" dirty="0" err="1"/>
              <a:t>dplyr</a:t>
            </a:r>
            <a:endParaRPr lang="en-US" sz="2400" dirty="0"/>
          </a:p>
          <a:p>
            <a:r>
              <a:rPr lang="en-US" sz="2800" b="1" dirty="0" err="1"/>
              <a:t>escapeMR</a:t>
            </a:r>
            <a:r>
              <a:rPr lang="en-US" sz="2800" dirty="0"/>
              <a:t> (</a:t>
            </a:r>
            <a:r>
              <a:rPr lang="en-US" sz="2800" dirty="0">
                <a:hlinkClick r:id="rId4"/>
              </a:rPr>
              <a:t>https://gitlab.com/tmcd/escapemr</a:t>
            </a:r>
            <a:r>
              <a:rPr lang="en-US" sz="2800" dirty="0"/>
              <a:t>)</a:t>
            </a:r>
          </a:p>
          <a:p>
            <a:pPr lvl="1"/>
            <a:r>
              <a:rPr lang="en-US" sz="2400" dirty="0" err="1"/>
              <a:t>mra</a:t>
            </a:r>
            <a:endParaRPr lang="en-US" sz="2400" dirty="0"/>
          </a:p>
          <a:p>
            <a:r>
              <a:rPr lang="en-US" sz="2800" b="1" dirty="0" err="1"/>
              <a:t>Rcpp</a:t>
            </a:r>
            <a:r>
              <a:rPr lang="en-US" sz="2800" dirty="0"/>
              <a:t> (</a:t>
            </a:r>
            <a:r>
              <a:rPr lang="en-US" sz="2800" dirty="0">
                <a:hlinkClick r:id="rId5"/>
              </a:rPr>
              <a:t>https://cran.r-project.org/web/packages/Rcpp/index.html</a:t>
            </a:r>
            <a:r>
              <a:rPr lang="en-US" sz="2800" dirty="0"/>
              <a:t>)</a:t>
            </a:r>
          </a:p>
          <a:p>
            <a:pPr marL="0" indent="0">
              <a:buNone/>
            </a:pPr>
            <a:endParaRPr lang="en-US" sz="2800" dirty="0"/>
          </a:p>
        </p:txBody>
      </p:sp>
      <p:pic>
        <p:nvPicPr>
          <p:cNvPr id="4" name="Picture 2" descr="R-packages · GitLab">
            <a:extLst>
              <a:ext uri="{FF2B5EF4-FFF2-40B4-BE49-F238E27FC236}">
                <a16:creationId xmlns:a16="http://schemas.microsoft.com/office/drawing/2014/main" id="{561AB03F-3A9B-DBFE-B347-437163CC8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593" y="1198320"/>
            <a:ext cx="2290763" cy="22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61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An introduction to mark-recapture models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421290" cy="4995508"/>
          </a:xfrm>
        </p:spPr>
        <p:txBody>
          <a:bodyPr>
            <a:normAutofit/>
          </a:bodyPr>
          <a:lstStyle/>
          <a:p>
            <a:r>
              <a:rPr lang="en-US" sz="2800" dirty="0"/>
              <a:t>Common method for estimating size of a population without needing to observe all individuals.</a:t>
            </a:r>
          </a:p>
          <a:p>
            <a:r>
              <a:rPr lang="en-US" sz="2800" dirty="0"/>
              <a:t>Involves marking periods, mixing periods, and recapture periods.</a:t>
            </a:r>
          </a:p>
          <a:p>
            <a:endParaRPr lang="en-US" sz="2800" dirty="0"/>
          </a:p>
          <a:p>
            <a:r>
              <a:rPr lang="en-US" sz="2800" dirty="0"/>
              <a:t>CVCS Mark-Recapture Surveys</a:t>
            </a:r>
          </a:p>
          <a:p>
            <a:pPr lvl="1"/>
            <a:r>
              <a:rPr lang="en-US" sz="2400" dirty="0"/>
              <a:t>Carcasses marked with disc-tags.</a:t>
            </a:r>
          </a:p>
          <a:p>
            <a:pPr lvl="1"/>
            <a:r>
              <a:rPr lang="en-US" sz="2400" dirty="0"/>
              <a:t>Multiple mark-recapture periods covering the escapement period.</a:t>
            </a:r>
          </a:p>
        </p:txBody>
      </p:sp>
    </p:spTree>
    <p:extLst>
      <p:ext uri="{BB962C8B-B14F-4D97-AF65-F5344CB8AC3E}">
        <p14:creationId xmlns:p14="http://schemas.microsoft.com/office/powerpoint/2010/main" val="18026703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13176</TotalTime>
  <Words>2154</Words>
  <Application>Microsoft Office PowerPoint</Application>
  <PresentationFormat>Widescreen</PresentationFormat>
  <Paragraphs>178</Paragraphs>
  <Slides>20</Slides>
  <Notes>20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1" baseType="lpstr">
      <vt:lpstr>Aptos</vt:lpstr>
      <vt:lpstr>Aptos Display</vt:lpstr>
      <vt:lpstr>Arial</vt:lpstr>
      <vt:lpstr>Calibri</vt:lpstr>
      <vt:lpstr>Cambria Math</vt:lpstr>
      <vt:lpstr>Century Gothic</vt:lpstr>
      <vt:lpstr>LatinModernMath-Regular-Identity-H</vt:lpstr>
      <vt:lpstr>LMRoman10-Italic-Identity-H</vt:lpstr>
      <vt:lpstr>LMRoman10-Regular-Identity-H</vt:lpstr>
      <vt:lpstr>Office Theme</vt:lpstr>
      <vt:lpstr>Bitmap Image</vt:lpstr>
      <vt:lpstr>CVCS Escapement Modeling</vt:lpstr>
      <vt:lpstr>Workshop outline</vt:lpstr>
      <vt:lpstr>Workshop purpose</vt:lpstr>
      <vt:lpstr>Workshop purpose</vt:lpstr>
      <vt:lpstr>Workshop GitHub</vt:lpstr>
      <vt:lpstr>Who I am</vt:lpstr>
      <vt:lpstr>What to expect</vt:lpstr>
      <vt:lpstr>R packages used</vt:lpstr>
      <vt:lpstr>An introduction to mark-recapture models</vt:lpstr>
      <vt:lpstr>MR: Lincoln-Petersen</vt:lpstr>
      <vt:lpstr>MR: Schnabel estimator</vt:lpstr>
      <vt:lpstr>MR: assumptions</vt:lpstr>
      <vt:lpstr>How CVCS violates MR assumptions</vt:lpstr>
      <vt:lpstr>The Cormack-Jolly-Seber (CJS) model</vt:lpstr>
      <vt:lpstr>The Cormack-Jolly-Seber assumptions</vt:lpstr>
      <vt:lpstr>Horvitz-Thompson estimator</vt:lpstr>
      <vt:lpstr>The super population modification</vt:lpstr>
      <vt:lpstr>The super population modification</vt:lpstr>
      <vt:lpstr>The super population modification</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220</cp:revision>
  <dcterms:created xsi:type="dcterms:W3CDTF">2024-07-31T15:17:27Z</dcterms:created>
  <dcterms:modified xsi:type="dcterms:W3CDTF">2024-08-20T19:03:41Z</dcterms:modified>
</cp:coreProperties>
</file>